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notesMasterIdLst>
    <p:notesMasterId r:id="rId30"/>
  </p:notesMasterIdLst>
  <p:sldIdLst>
    <p:sldId id="256" r:id="rId5"/>
    <p:sldId id="257" r:id="rId6"/>
    <p:sldId id="258" r:id="rId7"/>
    <p:sldId id="260" r:id="rId8"/>
    <p:sldId id="259" r:id="rId9"/>
    <p:sldId id="261" r:id="rId10"/>
    <p:sldId id="272" r:id="rId11"/>
    <p:sldId id="273" r:id="rId12"/>
    <p:sldId id="270" r:id="rId13"/>
    <p:sldId id="274" r:id="rId14"/>
    <p:sldId id="276" r:id="rId15"/>
    <p:sldId id="275" r:id="rId16"/>
    <p:sldId id="278" r:id="rId17"/>
    <p:sldId id="262" r:id="rId18"/>
    <p:sldId id="264" r:id="rId19"/>
    <p:sldId id="277" r:id="rId20"/>
    <p:sldId id="263" r:id="rId21"/>
    <p:sldId id="282" r:id="rId22"/>
    <p:sldId id="281" r:id="rId23"/>
    <p:sldId id="269" r:id="rId24"/>
    <p:sldId id="265" r:id="rId25"/>
    <p:sldId id="280" r:id="rId26"/>
    <p:sldId id="266" r:id="rId27"/>
    <p:sldId id="268" r:id="rId28"/>
    <p:sldId id="267" r:id="rId29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57AB03-7A98-5490-BAD4-8AEDA44967FF}" v="3" vWet="4" dt="2024-05-05T11:00:10.768"/>
    <p1510:client id="{840ECD94-A20C-40DF-AF3C-1D5577B5CD6C}" v="103" dt="2024-05-05T14:06:54.26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BELLANTE LUCA" userId="a33429db-621c-46bd-8072-d30dd986d300" providerId="ADAL" clId="{840ECD94-A20C-40DF-AF3C-1D5577B5CD6C}"/>
    <pc:docChg chg="undo custSel modSld">
      <pc:chgData name="BELLANTE LUCA" userId="a33429db-621c-46bd-8072-d30dd986d300" providerId="ADAL" clId="{840ECD94-A20C-40DF-AF3C-1D5577B5CD6C}" dt="2024-05-05T14:06:54.268" v="102" actId="20577"/>
      <pc:docMkLst>
        <pc:docMk/>
      </pc:docMkLst>
      <pc:sldChg chg="addSp modSp mod">
        <pc:chgData name="BELLANTE LUCA" userId="a33429db-621c-46bd-8072-d30dd986d300" providerId="ADAL" clId="{840ECD94-A20C-40DF-AF3C-1D5577B5CD6C}" dt="2024-05-05T11:04:16.395" v="67" actId="20577"/>
        <pc:sldMkLst>
          <pc:docMk/>
          <pc:sldMk cId="2717678412" sldId="258"/>
        </pc:sldMkLst>
        <pc:spChg chg="mod">
          <ac:chgData name="BELLANTE LUCA" userId="a33429db-621c-46bd-8072-d30dd986d300" providerId="ADAL" clId="{840ECD94-A20C-40DF-AF3C-1D5577B5CD6C}" dt="2024-05-05T11:03:44.452" v="30"/>
          <ac:spMkLst>
            <pc:docMk/>
            <pc:sldMk cId="2717678412" sldId="258"/>
            <ac:spMk id="4" creationId="{AD62CC41-A8D5-178C-EE61-D48FC31C1344}"/>
          </ac:spMkLst>
        </pc:spChg>
        <pc:spChg chg="mod">
          <ac:chgData name="BELLANTE LUCA" userId="a33429db-621c-46bd-8072-d30dd986d300" providerId="ADAL" clId="{840ECD94-A20C-40DF-AF3C-1D5577B5CD6C}" dt="2024-05-05T11:03:44.452" v="30"/>
          <ac:spMkLst>
            <pc:docMk/>
            <pc:sldMk cId="2717678412" sldId="258"/>
            <ac:spMk id="7" creationId="{965BD4D9-79FA-AEB2-191C-D061911884DD}"/>
          </ac:spMkLst>
        </pc:spChg>
        <pc:spChg chg="mod">
          <ac:chgData name="BELLANTE LUCA" userId="a33429db-621c-46bd-8072-d30dd986d300" providerId="ADAL" clId="{840ECD94-A20C-40DF-AF3C-1D5577B5CD6C}" dt="2024-05-05T11:04:16.395" v="67" actId="20577"/>
          <ac:spMkLst>
            <pc:docMk/>
            <pc:sldMk cId="2717678412" sldId="258"/>
            <ac:spMk id="90" creationId="{9518DEA2-7508-C75F-98E7-39ABD7640E34}"/>
          </ac:spMkLst>
        </pc:spChg>
        <pc:spChg chg="mod">
          <ac:chgData name="BELLANTE LUCA" userId="a33429db-621c-46bd-8072-d30dd986d300" providerId="ADAL" clId="{840ECD94-A20C-40DF-AF3C-1D5577B5CD6C}" dt="2024-05-05T11:03:50.677" v="33" actId="1076"/>
          <ac:spMkLst>
            <pc:docMk/>
            <pc:sldMk cId="2717678412" sldId="258"/>
            <ac:spMk id="91" creationId="{E43D9224-B55F-ECDF-DB61-734B146AFDAE}"/>
          </ac:spMkLst>
        </pc:spChg>
        <pc:spChg chg="mod">
          <ac:chgData name="BELLANTE LUCA" userId="a33429db-621c-46bd-8072-d30dd986d300" providerId="ADAL" clId="{840ECD94-A20C-40DF-AF3C-1D5577B5CD6C}" dt="2024-05-05T11:03:50.677" v="33" actId="1076"/>
          <ac:spMkLst>
            <pc:docMk/>
            <pc:sldMk cId="2717678412" sldId="258"/>
            <ac:spMk id="92" creationId="{383B133A-5FE3-EF22-2F11-216ED01BC55C}"/>
          </ac:spMkLst>
        </pc:spChg>
        <pc:spChg chg="mod">
          <ac:chgData name="BELLANTE LUCA" userId="a33429db-621c-46bd-8072-d30dd986d300" providerId="ADAL" clId="{840ECD94-A20C-40DF-AF3C-1D5577B5CD6C}" dt="2024-05-05T11:03:50.677" v="33" actId="1076"/>
          <ac:spMkLst>
            <pc:docMk/>
            <pc:sldMk cId="2717678412" sldId="258"/>
            <ac:spMk id="93" creationId="{D9C510F4-9BF7-59B9-E795-987F87494BF4}"/>
          </ac:spMkLst>
        </pc:spChg>
        <pc:grpChg chg="add mod">
          <ac:chgData name="BELLANTE LUCA" userId="a33429db-621c-46bd-8072-d30dd986d300" providerId="ADAL" clId="{840ECD94-A20C-40DF-AF3C-1D5577B5CD6C}" dt="2024-05-05T11:03:50.133" v="32" actId="1076"/>
          <ac:grpSpMkLst>
            <pc:docMk/>
            <pc:sldMk cId="2717678412" sldId="258"/>
            <ac:grpSpMk id="3" creationId="{289E1BDF-2925-8871-81F5-9BAF961540D6}"/>
          </ac:grpSpMkLst>
        </pc:grpChg>
        <pc:grpChg chg="mod">
          <ac:chgData name="BELLANTE LUCA" userId="a33429db-621c-46bd-8072-d30dd986d300" providerId="ADAL" clId="{840ECD94-A20C-40DF-AF3C-1D5577B5CD6C}" dt="2024-05-05T11:03:50.677" v="33" actId="1076"/>
          <ac:grpSpMkLst>
            <pc:docMk/>
            <pc:sldMk cId="2717678412" sldId="258"/>
            <ac:grpSpMk id="64" creationId="{FD7F392E-094D-6BFB-1C78-6A90C24782BB}"/>
          </ac:grpSpMkLst>
        </pc:grpChg>
        <pc:grpChg chg="mod">
          <ac:chgData name="BELLANTE LUCA" userId="a33429db-621c-46bd-8072-d30dd986d300" providerId="ADAL" clId="{840ECD94-A20C-40DF-AF3C-1D5577B5CD6C}" dt="2024-05-05T11:03:50.677" v="33" actId="1076"/>
          <ac:grpSpMkLst>
            <pc:docMk/>
            <pc:sldMk cId="2717678412" sldId="258"/>
            <ac:grpSpMk id="69" creationId="{C94CA750-5BEE-E37F-BFCE-3A806841BE2C}"/>
          </ac:grpSpMkLst>
        </pc:grpChg>
        <pc:grpChg chg="mod">
          <ac:chgData name="BELLANTE LUCA" userId="a33429db-621c-46bd-8072-d30dd986d300" providerId="ADAL" clId="{840ECD94-A20C-40DF-AF3C-1D5577B5CD6C}" dt="2024-05-05T11:02:31.837" v="3" actId="1076"/>
          <ac:grpSpMkLst>
            <pc:docMk/>
            <pc:sldMk cId="2717678412" sldId="258"/>
            <ac:grpSpMk id="74" creationId="{72E6CBF9-064B-B52E-10E9-8BDFE5BDFEAD}"/>
          </ac:grpSpMkLst>
        </pc:grpChg>
        <pc:picChg chg="mod">
          <ac:chgData name="BELLANTE LUCA" userId="a33429db-621c-46bd-8072-d30dd986d300" providerId="ADAL" clId="{840ECD94-A20C-40DF-AF3C-1D5577B5CD6C}" dt="2024-05-05T11:03:50.677" v="33" actId="1076"/>
          <ac:picMkLst>
            <pc:docMk/>
            <pc:sldMk cId="2717678412" sldId="258"/>
            <ac:picMk id="124" creationId="{71E1E59E-7AE5-900E-C21A-073E24AE6F5B}"/>
          </ac:picMkLst>
        </pc:picChg>
        <pc:picChg chg="mod">
          <ac:chgData name="BELLANTE LUCA" userId="a33429db-621c-46bd-8072-d30dd986d300" providerId="ADAL" clId="{840ECD94-A20C-40DF-AF3C-1D5577B5CD6C}" dt="2024-05-05T11:03:50.677" v="33" actId="1076"/>
          <ac:picMkLst>
            <pc:docMk/>
            <pc:sldMk cId="2717678412" sldId="258"/>
            <ac:picMk id="126" creationId="{77452412-9AC8-CD24-9043-258ADBD50D95}"/>
          </ac:picMkLst>
        </pc:picChg>
        <pc:picChg chg="mod">
          <ac:chgData name="BELLANTE LUCA" userId="a33429db-621c-46bd-8072-d30dd986d300" providerId="ADAL" clId="{840ECD94-A20C-40DF-AF3C-1D5577B5CD6C}" dt="2024-05-05T11:03:50.677" v="33" actId="1076"/>
          <ac:picMkLst>
            <pc:docMk/>
            <pc:sldMk cId="2717678412" sldId="258"/>
            <ac:picMk id="128" creationId="{A328B4DD-CAC8-B67B-2360-49D8D95A8100}"/>
          </ac:picMkLst>
        </pc:picChg>
        <pc:cxnChg chg="mod">
          <ac:chgData name="BELLANTE LUCA" userId="a33429db-621c-46bd-8072-d30dd986d300" providerId="ADAL" clId="{840ECD94-A20C-40DF-AF3C-1D5577B5CD6C}" dt="2024-05-05T11:03:44.452" v="30"/>
          <ac:cxnSpMkLst>
            <pc:docMk/>
            <pc:sldMk cId="2717678412" sldId="258"/>
            <ac:cxnSpMk id="5" creationId="{9CD35609-0B23-72D0-817E-712531F55FAA}"/>
          </ac:cxnSpMkLst>
        </pc:cxnChg>
        <pc:cxnChg chg="mod">
          <ac:chgData name="BELLANTE LUCA" userId="a33429db-621c-46bd-8072-d30dd986d300" providerId="ADAL" clId="{840ECD94-A20C-40DF-AF3C-1D5577B5CD6C}" dt="2024-05-05T11:03:44.452" v="30"/>
          <ac:cxnSpMkLst>
            <pc:docMk/>
            <pc:sldMk cId="2717678412" sldId="258"/>
            <ac:cxnSpMk id="6" creationId="{70E11A48-57CD-6260-7023-E2D5CB881F8B}"/>
          </ac:cxnSpMkLst>
        </pc:cxnChg>
      </pc:sldChg>
      <pc:sldChg chg="modSp mod">
        <pc:chgData name="BELLANTE LUCA" userId="a33429db-621c-46bd-8072-d30dd986d300" providerId="ADAL" clId="{840ECD94-A20C-40DF-AF3C-1D5577B5CD6C}" dt="2024-05-05T11:04:48.855" v="96" actId="20577"/>
        <pc:sldMkLst>
          <pc:docMk/>
          <pc:sldMk cId="757521573" sldId="263"/>
        </pc:sldMkLst>
        <pc:spChg chg="mod">
          <ac:chgData name="BELLANTE LUCA" userId="a33429db-621c-46bd-8072-d30dd986d300" providerId="ADAL" clId="{840ECD94-A20C-40DF-AF3C-1D5577B5CD6C}" dt="2024-05-05T11:04:48.855" v="96" actId="20577"/>
          <ac:spMkLst>
            <pc:docMk/>
            <pc:sldMk cId="757521573" sldId="263"/>
            <ac:spMk id="2" creationId="{3A8F7417-3F44-0877-3967-182B8A03A229}"/>
          </ac:spMkLst>
        </pc:spChg>
      </pc:sldChg>
      <pc:sldChg chg="modSp mod">
        <pc:chgData name="BELLANTE LUCA" userId="a33429db-621c-46bd-8072-d30dd986d300" providerId="ADAL" clId="{840ECD94-A20C-40DF-AF3C-1D5577B5CD6C}" dt="2024-05-05T14:06:54.268" v="102" actId="20577"/>
        <pc:sldMkLst>
          <pc:docMk/>
          <pc:sldMk cId="3075468027" sldId="265"/>
        </pc:sldMkLst>
        <pc:spChg chg="mod">
          <ac:chgData name="BELLANTE LUCA" userId="a33429db-621c-46bd-8072-d30dd986d300" providerId="ADAL" clId="{840ECD94-A20C-40DF-AF3C-1D5577B5CD6C}" dt="2024-05-05T14:06:54.268" v="102" actId="20577"/>
          <ac:spMkLst>
            <pc:docMk/>
            <pc:sldMk cId="3075468027" sldId="265"/>
            <ac:spMk id="5" creationId="{47563542-F58F-8BCF-300E-9CEA2713B07C}"/>
          </ac:spMkLst>
        </pc:spChg>
      </pc:sldChg>
      <pc:sldChg chg="modSp mod">
        <pc:chgData name="BELLANTE LUCA" userId="a33429db-621c-46bd-8072-d30dd986d300" providerId="ADAL" clId="{840ECD94-A20C-40DF-AF3C-1D5577B5CD6C}" dt="2024-05-05T10:58:49.844" v="1" actId="20577"/>
        <pc:sldMkLst>
          <pc:docMk/>
          <pc:sldMk cId="2469808466" sldId="282"/>
        </pc:sldMkLst>
        <pc:spChg chg="mod">
          <ac:chgData name="BELLANTE LUCA" userId="a33429db-621c-46bd-8072-d30dd986d300" providerId="ADAL" clId="{840ECD94-A20C-40DF-AF3C-1D5577B5CD6C}" dt="2024-05-05T10:58:49.844" v="1" actId="20577"/>
          <ac:spMkLst>
            <pc:docMk/>
            <pc:sldMk cId="2469808466" sldId="282"/>
            <ac:spMk id="8" creationId="{BF231D58-B920-4028-96BF-2A47D7A10F2A}"/>
          </ac:spMkLst>
        </pc:spChg>
      </pc:sldChg>
    </pc:docChg>
  </pc:docChgLst>
  <pc:docChgLst>
    <pc:chgData name="BELLANTE LUCA" userId="S::s1118814@studenti.univpm.it::a33429db-621c-46bd-8072-d30dd986d300" providerId="AD" clId="Web-{2057AB03-7A98-5490-BAD4-8AEDA44967FF}"/>
    <pc:docChg chg="modSld">
      <pc:chgData name="BELLANTE LUCA" userId="S::s1118814@studenti.univpm.it::a33429db-621c-46bd-8072-d30dd986d300" providerId="AD" clId="Web-{2057AB03-7A98-5490-BAD4-8AEDA44967FF}" dt="2024-05-05T11:00:04.878" v="1" actId="20577"/>
      <pc:docMkLst>
        <pc:docMk/>
      </pc:docMkLst>
      <pc:sldChg chg="modSp">
        <pc:chgData name="BELLANTE LUCA" userId="S::s1118814@studenti.univpm.it::a33429db-621c-46bd-8072-d30dd986d300" providerId="AD" clId="Web-{2057AB03-7A98-5490-BAD4-8AEDA44967FF}" dt="2024-05-05T11:00:04.878" v="1" actId="20577"/>
        <pc:sldMkLst>
          <pc:docMk/>
          <pc:sldMk cId="3644494944" sldId="256"/>
        </pc:sldMkLst>
        <pc:spChg chg="mod">
          <ac:chgData name="BELLANTE LUCA" userId="S::s1118814@studenti.univpm.it::a33429db-621c-46bd-8072-d30dd986d300" providerId="AD" clId="Web-{2057AB03-7A98-5490-BAD4-8AEDA44967FF}" dt="2024-05-05T11:00:04.878" v="1" actId="20577"/>
          <ac:spMkLst>
            <pc:docMk/>
            <pc:sldMk cId="3644494944" sldId="256"/>
            <ac:spMk id="2" creationId="{DC1716D3-F754-04F0-6F2C-41E801E58AB2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D785410-0CA2-5144-9740-3C10FE08FFE3}" type="datetimeFigureOut">
              <a:rPr lang="it-IT" smtClean="0"/>
              <a:t>05/05/2024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12AAB8F-60DC-454D-9BBE-8765767BAC4B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5224960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AAB8F-60DC-454D-9BBE-8765767BAC4B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739701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AAB8F-60DC-454D-9BBE-8765767BAC4B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585654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12AAB8F-60DC-454D-9BBE-8765767BAC4B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87916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640AAD-80AF-40E7-BE3F-43D32FC68E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l"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80FBD9-0977-4B2B-9318-30774BB094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l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E66DA5-7751-4D3D-B753-58DF3B4187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8C2A2A-62DB-40C0-8AE7-CB9B98649B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01EAA4-F44C-4C1F-B8E3-1A3005300F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1B787A8-0D67-4B7E-9B48-86BD906AB6B5}"/>
              </a:ext>
            </a:extLst>
          </p:cNvPr>
          <p:cNvCxnSpPr>
            <a:cxnSpLocks/>
          </p:cNvCxnSpPr>
          <p:nvPr/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38219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6AD429-654B-4F0E-94E9-6FEF8EC67E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68D60B2-06F5-4567-BE1F-BBA5270537B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16F6F2-8269-4B80-8EE3-81FEE0F9DF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BC86E4-3EDE-4EB4-B1A3-A1198AADD1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1752B0-ACEC-49EF-8131-FCF35BC5CD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A0462E3-375D-4E76-8886-69E06985D069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38315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423B094-F480-477B-901C-7181F88C076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052089-A920-4E52-98DC-8A5DC7B0ACC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A074FE-F1B4-421F-A66E-FA351C8F99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D764BA-3AB2-45FD-ABCB-975B3FDDF2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FB3FEF-8252-49FD-82F2-3E5FABC65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0AEB5C65-83BB-4EBD-AD22-EDA8489D0F5D}"/>
              </a:ext>
            </a:extLst>
          </p:cNvPr>
          <p:cNvCxnSpPr>
            <a:cxnSpLocks/>
          </p:cNvCxnSpPr>
          <p:nvPr/>
        </p:nvCxnSpPr>
        <p:spPr>
          <a:xfrm flipV="1">
            <a:off x="8313" y="261865"/>
            <a:ext cx="11353802" cy="1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71257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6CF8C-1EA0-4E47-AC60-CAC3B80A3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8CABF8-19D8-4F3C-994F-4D35EC7A2C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7BB2D-4E2C-4490-A2A3-4B68BCC5D2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40F15D-DD72-46D5-BF0F-F506471070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266FD4D-815A-431C-ADEF-DE6F236F61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5C05CAAB-DBA2-4548-AD5F-01BB97FBB207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3788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FC2D1-D3FE-4B37-8740-57444421FD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 b="1" i="0" cap="all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5AF550-086C-426E-A374-85DB39570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A58988-AD39-4AE9-8E6A-0907F0BE26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366319-82EE-408E-819F-8F8E6DBA7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21C8A6-777F-496D-8620-AE52BFC33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31F83B-57A8-4533-981C-D1FFAD2B6B6F}"/>
              </a:ext>
            </a:extLst>
          </p:cNvPr>
          <p:cNvCxnSpPr>
            <a:cxnSpLocks/>
          </p:cNvCxnSpPr>
          <p:nvPr/>
        </p:nvCxnSpPr>
        <p:spPr>
          <a:xfrm>
            <a:off x="715890" y="1701425"/>
            <a:ext cx="0" cy="5148262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87217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57166-6921-4546-BA2C-99E464681F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B9122-6371-4049-B57A-33DED7DA2F7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14555D-0753-4312-A26B-2338813F9B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8FDCB-69DA-4A8F-8B91-5CFF77897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AC8C07-E0D3-4464-AE3C-25730D75C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C2596A6-734E-4AE0-BFB8-3089137BF8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3FB7E8F4-3FB3-45AB-A381-9093CA95AAE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5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057AE-3B3B-4261-B912-BF9EB9A58C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A2D237-A706-4712-90CA-B04517CBBE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DE39CA1-2B6D-427E-9688-9093D5865C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3D53357-616B-47F4-944B-F979FE9663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7EA593-3036-4FB5-94B4-D9431DF0487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86B3EF2-2C04-480F-A570-14E520DD00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CF5783E-3073-4F4D-8B9C-C5B18DDA5A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1A75FE3-6719-4790-AA00-251BC2A6E5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60F34ED-DA60-4CC2-B735-B0EC5D9FEA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64243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69F227-D21C-48B3-828A-6BFA9585E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DF1DFFF-E5C5-43DF-B71C-7270DB973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EBC03C0-6EB7-4633-967C-12C35768B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FF4306-91CD-4B7B-8A53-34BE8F9975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57596AF9-469C-436D-B7D2-77952EF1825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1840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FF36D6-399B-43E3-84DD-9FC5119EC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234AB7-3B85-4028-A500-5A1BDBF45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1F40F0-9909-442F-BBA4-409D061ED0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53C1207-D1C8-49E3-8837-E2B89D366FAE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43584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40F214-646F-4D81-AD12-65628EC987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F71768-C3FA-49EF-99EF-06E6C3B284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DA6F24-ED6C-4D12-A9D6-EE37FBD686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E6AACE-FAFB-4934-8E3C-AB5B216353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1533EA-D0F8-4C79-8721-F190DE2D2D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059BAC9-F101-4394-BBA4-3D21A349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F3A79C9-7EDC-44F6-AC48-5DD98A7695AD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5665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4CB71F-B6C2-4866-BC97-304F78816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5ED73B-8413-478D-80D7-B78B69763B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BDF226-1B94-4D2D-98B3-7B932FB17D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00C4E9A-CA29-4CCD-ACFA-B29F80FBA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4B53A7-3209-46A6-9454-F38EAC8F11E7}" type="datetimeFigureOut">
              <a:rPr lang="en-US" smtClean="0"/>
              <a:t>5/5/2024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A5B7BE-3F1B-4FF3-B1D7-6E39B99D07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2F18F1-E27E-470E-AE13-4755DEE63A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7CE633F-9882-4A5C-83A2-1109D0C73261}" type="slidenum">
              <a:rPr lang="en-US" smtClean="0"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0F08750-B7F2-4119-B151-68DE77481335}"/>
              </a:ext>
            </a:extLst>
          </p:cNvPr>
          <p:cNvCxnSpPr>
            <a:cxnSpLocks/>
          </p:cNvCxnSpPr>
          <p:nvPr/>
        </p:nvCxnSpPr>
        <p:spPr>
          <a:xfrm>
            <a:off x="715890" y="356812"/>
            <a:ext cx="0" cy="6492875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5672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FDA4224-F4E4-47A4-ACF7-2317493908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679907-DC49-4B86-A34C-C97DBC26A9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BC8A0-34FC-4B6E-B42B-A721267D8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4B53A7-3209-46A6-9454-F38EAC8F11E7}" type="datetimeFigureOut">
              <a:rPr lang="en-US" smtClean="0"/>
              <a:pPr/>
              <a:t>5/5/2024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9AC0B6-4CC4-4E41-8A4D-F62E17F2857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C0E9BD-90BD-46AE-8A0D-06796ADB760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i="0" cap="all" spc="1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7CE633F-9882-4A5C-83A2-1109D0C7326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02754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11" r:id="rId6"/>
    <p:sldLayoutId id="2147483706" r:id="rId7"/>
    <p:sldLayoutId id="2147483707" r:id="rId8"/>
    <p:sldLayoutId id="2147483708" r:id="rId9"/>
    <p:sldLayoutId id="2147483710" r:id="rId10"/>
    <p:sldLayoutId id="214748370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sv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C17278C5-34E8-4293-BE47-73B18483A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!!Rectangle">
            <a:extLst>
              <a:ext uri="{FF2B5EF4-FFF2-40B4-BE49-F238E27FC236}">
                <a16:creationId xmlns:a16="http://schemas.microsoft.com/office/drawing/2014/main" id="{9A3F5928-D955-456A-97B5-AA390B8CE9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4" name="Picture 3" descr="Un mosaico di forme geometriche colorate">
            <a:extLst>
              <a:ext uri="{FF2B5EF4-FFF2-40B4-BE49-F238E27FC236}">
                <a16:creationId xmlns:a16="http://schemas.microsoft.com/office/drawing/2014/main" id="{7E2E760D-0290-6DDB-2E94-7E6C823F796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t="18022" b="3306"/>
          <a:stretch/>
        </p:blipFill>
        <p:spPr>
          <a:xfrm>
            <a:off x="-8878" y="0"/>
            <a:ext cx="1219198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DC1716D3-F754-04F0-6F2C-41E801E58A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56275" y="2413337"/>
            <a:ext cx="9679449" cy="2031325"/>
          </a:xfrm>
        </p:spPr>
        <p:txBody>
          <a:bodyPr anchor="b">
            <a:normAutofit fontScale="90000"/>
          </a:bodyPr>
          <a:lstStyle/>
          <a:p>
            <a:pPr algn="ctr"/>
            <a:r>
              <a:rPr lang="it-IT" sz="4800">
                <a:solidFill>
                  <a:schemeClr val="bg1"/>
                </a:solidFill>
              </a:rPr>
              <a:t>software basato su blockchain per la gestione dell’assistenza domiciliare</a:t>
            </a:r>
            <a:endParaRPr lang="it-IT" sz="16600">
              <a:solidFill>
                <a:schemeClr val="bg1"/>
              </a:solidFill>
            </a:endParaRP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04242148-4BFB-6561-AA25-3CD890A882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-8878" y="56211"/>
            <a:ext cx="9679449" cy="750259"/>
          </a:xfrm>
        </p:spPr>
        <p:txBody>
          <a:bodyPr anchor="ctr">
            <a:normAutofit/>
          </a:bodyPr>
          <a:lstStyle/>
          <a:p>
            <a:r>
              <a:rPr lang="it-IT" sz="2000">
                <a:solidFill>
                  <a:schemeClr val="bg1"/>
                </a:solidFill>
              </a:rPr>
              <a:t>Corso di Laurea Magistrale in Ingegneria Informatica e dell’Automazione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44954" y="2875093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rgbClr val="FFFFFF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3734" y="3104388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rgbClr val="FFFFFF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9414" y="3619532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rgbClr val="FFFFFF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E2646B51-E701-91EA-4B17-9BE6BD287825}"/>
              </a:ext>
            </a:extLst>
          </p:cNvPr>
          <p:cNvSpPr txBox="1"/>
          <p:nvPr/>
        </p:nvSpPr>
        <p:spPr>
          <a:xfrm>
            <a:off x="2187077" y="1556729"/>
            <a:ext cx="805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Presentazione del progetto realizzato per il corso di Software Security &amp; Blockchain</a:t>
            </a: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2548628D-4388-D556-3EE4-C1C41A4657BF}"/>
              </a:ext>
            </a:extLst>
          </p:cNvPr>
          <p:cNvSpPr txBox="1"/>
          <p:nvPr/>
        </p:nvSpPr>
        <p:spPr>
          <a:xfrm>
            <a:off x="9371342" y="4685850"/>
            <a:ext cx="244717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solidFill>
                  <a:schemeClr val="bg1"/>
                </a:solidFill>
              </a:rPr>
              <a:t>Realizzato da:</a:t>
            </a:r>
          </a:p>
          <a:p>
            <a:endParaRPr lang="it-IT">
              <a:solidFill>
                <a:schemeClr val="bg1"/>
              </a:solidFill>
            </a:endParaRPr>
          </a:p>
          <a:p>
            <a:r>
              <a:rPr lang="it-IT">
                <a:solidFill>
                  <a:schemeClr val="bg1"/>
                </a:solidFill>
              </a:rPr>
              <a:t>Luca Bellante</a:t>
            </a:r>
          </a:p>
          <a:p>
            <a:r>
              <a:rPr lang="it-IT" err="1">
                <a:solidFill>
                  <a:schemeClr val="bg1"/>
                </a:solidFill>
              </a:rPr>
              <a:t>Giansimone</a:t>
            </a:r>
            <a:r>
              <a:rPr lang="it-IT">
                <a:solidFill>
                  <a:schemeClr val="bg1"/>
                </a:solidFill>
              </a:rPr>
              <a:t> Coccia</a:t>
            </a:r>
          </a:p>
          <a:p>
            <a:r>
              <a:rPr lang="it-IT">
                <a:solidFill>
                  <a:schemeClr val="bg1"/>
                </a:solidFill>
              </a:rPr>
              <a:t>Alessandra D’Anna</a:t>
            </a:r>
          </a:p>
          <a:p>
            <a:r>
              <a:rPr lang="it-IT">
                <a:solidFill>
                  <a:schemeClr val="bg1"/>
                </a:solidFill>
              </a:rPr>
              <a:t>Walter Di Sabatino</a:t>
            </a:r>
          </a:p>
          <a:p>
            <a:r>
              <a:rPr lang="it-IT">
                <a:solidFill>
                  <a:schemeClr val="bg1"/>
                </a:solidFill>
              </a:rPr>
              <a:t>Laura Ferretti </a:t>
            </a:r>
          </a:p>
        </p:txBody>
      </p:sp>
    </p:spTree>
    <p:extLst>
      <p:ext uri="{BB962C8B-B14F-4D97-AF65-F5344CB8AC3E}">
        <p14:creationId xmlns:p14="http://schemas.microsoft.com/office/powerpoint/2010/main" val="36444949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32F9B8-2E43-FAC4-60CF-CA7FCC24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1935"/>
            <a:ext cx="5779911" cy="5974414"/>
          </a:xfrm>
        </p:spPr>
        <p:txBody>
          <a:bodyPr anchor="ctr">
            <a:normAutofit/>
          </a:bodyPr>
          <a:lstStyle/>
          <a:p>
            <a:pPr algn="ctr"/>
            <a:r>
              <a:rPr lang="it-IT" sz="7200">
                <a:solidFill>
                  <a:schemeClr val="bg1"/>
                </a:solidFill>
              </a:rPr>
              <a:t>Risk </a:t>
            </a:r>
            <a:r>
              <a:rPr lang="it-IT" sz="7200" err="1">
                <a:solidFill>
                  <a:schemeClr val="bg1"/>
                </a:solidFill>
              </a:rPr>
              <a:t>decomposition</a:t>
            </a:r>
            <a:endParaRPr lang="it-IT" sz="7200">
              <a:solidFill>
                <a:schemeClr val="bg1"/>
              </a:solidFill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CA174B-EA3C-4055-34B5-E063F13A8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6256" y="548842"/>
            <a:ext cx="5490157" cy="1248083"/>
          </a:xfrm>
        </p:spPr>
        <p:txBody>
          <a:bodyPr anchor="ctr">
            <a:normAutofit/>
          </a:bodyPr>
          <a:lstStyle/>
          <a:p>
            <a:r>
              <a:rPr lang="it-IT" sz="2000">
                <a:effectLst/>
              </a:rPr>
              <a:t>processo utilizzato per </a:t>
            </a:r>
            <a:r>
              <a:rPr lang="it-IT" sz="2000" b="1">
                <a:solidFill>
                  <a:schemeClr val="tx2"/>
                </a:solidFill>
                <a:effectLst/>
              </a:rPr>
              <a:t>suddividere</a:t>
            </a:r>
            <a:r>
              <a:rPr lang="it-IT" sz="2000">
                <a:effectLst/>
              </a:rPr>
              <a:t> un rischio complesso in </a:t>
            </a:r>
            <a:r>
              <a:rPr lang="it-IT" sz="2000" b="1">
                <a:solidFill>
                  <a:schemeClr val="tx2"/>
                </a:solidFill>
                <a:effectLst/>
              </a:rPr>
              <a:t>componenti</a:t>
            </a:r>
            <a:r>
              <a:rPr lang="it-IT" sz="2000">
                <a:effectLst/>
              </a:rPr>
              <a:t> pi</a:t>
            </a:r>
            <a:r>
              <a:rPr lang="it-IT" sz="2000"/>
              <a:t>ù</a:t>
            </a:r>
            <a:r>
              <a:rPr lang="it-IT" sz="2000">
                <a:effectLst/>
              </a:rPr>
              <a:t> gestibili e comprensibili.</a:t>
            </a:r>
          </a:p>
          <a:p>
            <a:endParaRPr lang="it-IT" sz="18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3B2A728-B5E9-380A-450C-52A74F4C4870}"/>
              </a:ext>
            </a:extLst>
          </p:cNvPr>
          <p:cNvSpPr txBox="1"/>
          <p:nvPr/>
        </p:nvSpPr>
        <p:spPr>
          <a:xfrm>
            <a:off x="5963556" y="2886941"/>
            <a:ext cx="23006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chemeClr val="tx2"/>
                </a:solidFill>
              </a:rPr>
              <a:t>Attack </a:t>
            </a:r>
            <a:r>
              <a:rPr lang="it-IT" b="1" err="1">
                <a:solidFill>
                  <a:schemeClr val="tx2"/>
                </a:solidFill>
              </a:rPr>
              <a:t>Assassment</a:t>
            </a:r>
            <a:endParaRPr lang="it-IT" b="1">
              <a:solidFill>
                <a:schemeClr val="tx2"/>
              </a:solidFill>
            </a:endParaRP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4F9FF2DE-6E02-872D-B487-ED063F0D5A52}"/>
              </a:ext>
            </a:extLst>
          </p:cNvPr>
          <p:cNvCxnSpPr/>
          <p:nvPr/>
        </p:nvCxnSpPr>
        <p:spPr>
          <a:xfrm>
            <a:off x="8281178" y="3074317"/>
            <a:ext cx="416859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60A9CD5-4C2B-01F3-A7BB-3143A2A00F00}"/>
              </a:ext>
            </a:extLst>
          </p:cNvPr>
          <p:cNvSpPr txBox="1"/>
          <p:nvPr/>
        </p:nvSpPr>
        <p:spPr>
          <a:xfrm>
            <a:off x="8791335" y="2794608"/>
            <a:ext cx="27450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effectLst/>
                <a:latin typeface="Helvetica" pitchFamily="2" charset="0"/>
              </a:rPr>
              <a:t>Identificazione e valutazione degli attacchi potenziali che potrebbero essere diretti verso il sistema informativo.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13715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2D12E3-DFB6-593B-9AD2-B2160D030A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131" y="2766218"/>
            <a:ext cx="10515600" cy="1325563"/>
          </a:xfrm>
        </p:spPr>
        <p:txBody>
          <a:bodyPr/>
          <a:lstStyle/>
          <a:p>
            <a:r>
              <a:rPr lang="it-IT"/>
              <a:t>Casi D’uso</a:t>
            </a:r>
          </a:p>
        </p:txBody>
      </p:sp>
      <p:pic>
        <p:nvPicPr>
          <p:cNvPr id="6" name="Immagine 5" descr="Immagine che contiene testo, schermata, numero, Carattere&#10;&#10;Descrizione generata automaticamente">
            <a:extLst>
              <a:ext uri="{FF2B5EF4-FFF2-40B4-BE49-F238E27FC236}">
                <a16:creationId xmlns:a16="http://schemas.microsoft.com/office/drawing/2014/main" id="{6C199597-4F94-C498-81C4-70697BCFD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1085" y="-25355"/>
            <a:ext cx="7160915" cy="687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713415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12D12E3-DFB6-593B-9AD2-B2160D030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Attack </a:t>
            </a:r>
            <a:r>
              <a:rPr lang="it-IT" err="1"/>
              <a:t>Tree</a:t>
            </a:r>
            <a:endParaRPr lang="it-IT"/>
          </a:p>
        </p:txBody>
      </p:sp>
      <p:pic>
        <p:nvPicPr>
          <p:cNvPr id="5" name="Segnaposto contenuto 4" descr="Immagine che contiene testo, diagramma, schermata, linea&#10;&#10;Descrizione generata automaticamente">
            <a:extLst>
              <a:ext uri="{FF2B5EF4-FFF2-40B4-BE49-F238E27FC236}">
                <a16:creationId xmlns:a16="http://schemas.microsoft.com/office/drawing/2014/main" id="{71902E60-607A-5CA0-54AB-E14D985E40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85427" y="1690688"/>
            <a:ext cx="11208026" cy="4392060"/>
          </a:xfrm>
        </p:spPr>
      </p:pic>
    </p:spTree>
    <p:extLst>
      <p:ext uri="{BB962C8B-B14F-4D97-AF65-F5344CB8AC3E}">
        <p14:creationId xmlns:p14="http://schemas.microsoft.com/office/powerpoint/2010/main" val="32946797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32F9B8-2E43-FAC4-60CF-CA7FCC24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20355"/>
            <a:ext cx="5779911" cy="2173006"/>
          </a:xfrm>
        </p:spPr>
        <p:txBody>
          <a:bodyPr anchor="ctr">
            <a:normAutofit/>
          </a:bodyPr>
          <a:lstStyle/>
          <a:p>
            <a:pPr algn="ctr"/>
            <a:r>
              <a:rPr lang="it-IT" sz="7200">
                <a:solidFill>
                  <a:schemeClr val="bg1"/>
                </a:solidFill>
              </a:rPr>
              <a:t>Risk </a:t>
            </a:r>
            <a:br>
              <a:rPr lang="it-IT" sz="7200">
                <a:solidFill>
                  <a:schemeClr val="bg1"/>
                </a:solidFill>
              </a:rPr>
            </a:br>
            <a:r>
              <a:rPr lang="it-IT" sz="7200" err="1">
                <a:solidFill>
                  <a:schemeClr val="bg1"/>
                </a:solidFill>
              </a:rPr>
              <a:t>reduction</a:t>
            </a:r>
            <a:endParaRPr lang="it-IT" sz="7200">
              <a:solidFill>
                <a:schemeClr val="bg1"/>
              </a:solidFill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CA174B-EA3C-4055-34B5-E063F13A8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6256" y="548842"/>
            <a:ext cx="5490157" cy="1248083"/>
          </a:xfrm>
        </p:spPr>
        <p:txBody>
          <a:bodyPr anchor="ctr">
            <a:normAutofit/>
          </a:bodyPr>
          <a:lstStyle/>
          <a:p>
            <a:r>
              <a:rPr lang="it-IT" sz="2400"/>
              <a:t>S</a:t>
            </a:r>
            <a:r>
              <a:rPr lang="it-IT" sz="2400">
                <a:effectLst/>
              </a:rPr>
              <a:t>viluppo di strategie mirate a </a:t>
            </a:r>
            <a:r>
              <a:rPr lang="it-IT" sz="2400" b="1">
                <a:solidFill>
                  <a:schemeClr val="tx2"/>
                </a:solidFill>
                <a:effectLst/>
              </a:rPr>
              <a:t>ridurre i rischi </a:t>
            </a:r>
            <a:r>
              <a:rPr lang="it-IT" sz="2400">
                <a:effectLst/>
              </a:rPr>
              <a:t>identificati a un livello accettabile.</a:t>
            </a:r>
          </a:p>
          <a:p>
            <a:endParaRPr lang="it-IT" sz="18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3B2A728-B5E9-380A-450C-52A74F4C4870}"/>
              </a:ext>
            </a:extLst>
          </p:cNvPr>
          <p:cNvSpPr txBox="1"/>
          <p:nvPr/>
        </p:nvSpPr>
        <p:spPr>
          <a:xfrm>
            <a:off x="8228759" y="1592443"/>
            <a:ext cx="25490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chemeClr val="tx2"/>
                </a:solidFill>
                <a:effectLst/>
              </a:rPr>
              <a:t>Control </a:t>
            </a:r>
            <a:r>
              <a:rPr lang="it-IT" b="1" err="1">
                <a:solidFill>
                  <a:schemeClr val="tx2"/>
                </a:solidFill>
                <a:effectLst/>
              </a:rPr>
              <a:t>Identification</a:t>
            </a:r>
            <a:endParaRPr lang="it-IT" b="1">
              <a:solidFill>
                <a:schemeClr val="tx2"/>
              </a:solidFill>
              <a:effectLst/>
            </a:endParaRPr>
          </a:p>
        </p:txBody>
      </p:sp>
      <p:sp>
        <p:nvSpPr>
          <p:cNvPr id="5" name="CasellaDiTesto 4">
            <a:extLst>
              <a:ext uri="{FF2B5EF4-FFF2-40B4-BE49-F238E27FC236}">
                <a16:creationId xmlns:a16="http://schemas.microsoft.com/office/drawing/2014/main" id="{D422A83E-1F9B-F464-74E0-6DA953D70842}"/>
              </a:ext>
            </a:extLst>
          </p:cNvPr>
          <p:cNvSpPr txBox="1"/>
          <p:nvPr/>
        </p:nvSpPr>
        <p:spPr>
          <a:xfrm>
            <a:off x="6046256" y="2208695"/>
            <a:ext cx="27732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 err="1">
                <a:solidFill>
                  <a:schemeClr val="tx2"/>
                </a:solidFill>
              </a:rPr>
              <a:t>Feasability</a:t>
            </a:r>
            <a:r>
              <a:rPr lang="it-IT" b="1">
                <a:solidFill>
                  <a:schemeClr val="tx2"/>
                </a:solidFill>
              </a:rPr>
              <a:t> </a:t>
            </a:r>
            <a:r>
              <a:rPr lang="it-IT" b="1" err="1">
                <a:solidFill>
                  <a:schemeClr val="tx2"/>
                </a:solidFill>
              </a:rPr>
              <a:t>Assessment</a:t>
            </a:r>
            <a:r>
              <a:rPr lang="it-IT" b="1">
                <a:solidFill>
                  <a:schemeClr val="tx2"/>
                </a:solidFill>
              </a:rPr>
              <a:t> </a:t>
            </a:r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9CC41113-A73C-6DDD-1FD3-C5671837F64C}"/>
              </a:ext>
            </a:extLst>
          </p:cNvPr>
          <p:cNvSpPr txBox="1"/>
          <p:nvPr/>
        </p:nvSpPr>
        <p:spPr>
          <a:xfrm>
            <a:off x="7787970" y="2878274"/>
            <a:ext cx="3836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chemeClr val="tx2"/>
                </a:solidFill>
              </a:rPr>
              <a:t>Security </a:t>
            </a:r>
            <a:r>
              <a:rPr lang="it-IT" b="1" err="1">
                <a:solidFill>
                  <a:schemeClr val="tx2"/>
                </a:solidFill>
              </a:rPr>
              <a:t>Requirements</a:t>
            </a:r>
            <a:r>
              <a:rPr lang="it-IT" b="1">
                <a:solidFill>
                  <a:schemeClr val="tx2"/>
                </a:solidFill>
              </a:rPr>
              <a:t> Definition</a:t>
            </a:r>
          </a:p>
        </p:txBody>
      </p:sp>
      <p:pic>
        <p:nvPicPr>
          <p:cNvPr id="13" name="Immagine 12" descr="Immagine che contiene testo, Carattere, linea, numero&#10;&#10;Descrizione generata automaticamente">
            <a:extLst>
              <a:ext uri="{FF2B5EF4-FFF2-40B4-BE49-F238E27FC236}">
                <a16:creationId xmlns:a16="http://schemas.microsoft.com/office/drawing/2014/main" id="{2E3BB03F-02B9-FF42-CFAD-E897D7E72D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436963"/>
            <a:ext cx="8541700" cy="3412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41902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E37B132-9C54-4236-8910-3340177AD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Picture 4" descr="Computer code representation.">
            <a:extLst>
              <a:ext uri="{FF2B5EF4-FFF2-40B4-BE49-F238E27FC236}">
                <a16:creationId xmlns:a16="http://schemas.microsoft.com/office/drawing/2014/main" id="{83EAFF12-8930-657F-49A1-01BECB9184C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l="517"/>
          <a:stretch/>
        </p:blipFill>
        <p:spPr>
          <a:xfrm>
            <a:off x="17756" y="11"/>
            <a:ext cx="12183122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7C7D941E-EC3C-7AFE-7AB1-A47B8D70C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64476" y="2617798"/>
            <a:ext cx="6347918" cy="36700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b="1" i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Design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19033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74846D0-2DCB-DDA8-8F1E-DDF37C2B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8" y="-317463"/>
            <a:ext cx="10550025" cy="1182927"/>
          </a:xfrm>
        </p:spPr>
        <p:txBody>
          <a:bodyPr anchor="b">
            <a:normAutofit/>
          </a:bodyPr>
          <a:lstStyle/>
          <a:p>
            <a:r>
              <a:rPr lang="it-IT" sz="5400"/>
              <a:t>Software Design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Immagine 4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23072DE-78C6-7856-92BB-9693AE96E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88" y="2110937"/>
            <a:ext cx="361950" cy="361950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61201A0-0DE2-CA47-5BB7-3825CC5464BF}"/>
              </a:ext>
            </a:extLst>
          </p:cNvPr>
          <p:cNvSpPr txBox="1"/>
          <p:nvPr/>
        </p:nvSpPr>
        <p:spPr>
          <a:xfrm>
            <a:off x="3865772" y="1937969"/>
            <a:ext cx="357501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/>
              <a:t>Design Assets</a:t>
            </a:r>
            <a:endParaRPr lang="it-IT" sz="4000"/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8549CFE-C31D-DFBA-900D-2D6ED71E60BC}"/>
              </a:ext>
            </a:extLst>
          </p:cNvPr>
          <p:cNvSpPr txBox="1"/>
          <p:nvPr/>
        </p:nvSpPr>
        <p:spPr>
          <a:xfrm>
            <a:off x="3865772" y="2686681"/>
            <a:ext cx="520995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/>
              <a:t>Architectural Design</a:t>
            </a:r>
            <a:endParaRPr lang="it-IT" sz="4000"/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BCAD62C-2FB7-AD48-885B-BBC0D98CA6C1}"/>
              </a:ext>
            </a:extLst>
          </p:cNvPr>
          <p:cNvSpPr txBox="1"/>
          <p:nvPr/>
        </p:nvSpPr>
        <p:spPr>
          <a:xfrm>
            <a:off x="3929361" y="3498337"/>
            <a:ext cx="272702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/>
              <a:t>DB Design</a:t>
            </a:r>
            <a:endParaRPr lang="it-IT" sz="4000"/>
          </a:p>
        </p:txBody>
      </p:sp>
      <p:pic>
        <p:nvPicPr>
          <p:cNvPr id="18" name="Immagine 1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76BF84A-74C8-8FBB-64C2-BFBB9957F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7788" y="2863373"/>
            <a:ext cx="361950" cy="361950"/>
          </a:xfrm>
          <a:prstGeom prst="rect">
            <a:avLst/>
          </a:prstGeom>
        </p:spPr>
      </p:pic>
      <p:pic>
        <p:nvPicPr>
          <p:cNvPr id="19" name="Immagine 18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DAC1E863-7FD1-72A5-E78C-FD18798E97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3070" y="3671305"/>
            <a:ext cx="3619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8969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8F8E3EC-02D5-49F7-EAE0-0D4A280E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0267" y="863600"/>
            <a:ext cx="4193420" cy="5130800"/>
          </a:xfrm>
        </p:spPr>
        <p:txBody>
          <a:bodyPr>
            <a:normAutofit/>
          </a:bodyPr>
          <a:lstStyle/>
          <a:p>
            <a:pPr algn="ctr"/>
            <a:r>
              <a:rPr lang="it-IT" sz="4400"/>
              <a:t>DIAGRAMMA</a:t>
            </a:r>
            <a:br>
              <a:rPr lang="it-IT" sz="4400"/>
            </a:br>
            <a:r>
              <a:rPr lang="it-IT" sz="4400"/>
              <a:t>E-R</a:t>
            </a:r>
          </a:p>
        </p:txBody>
      </p:sp>
      <p:pic>
        <p:nvPicPr>
          <p:cNvPr id="5" name="Segnaposto contenuto 4" descr="Immagine che contiene diagramma, Piano, linea, Disegno tecnico&#10;&#10;Descrizione generata automaticamente">
            <a:extLst>
              <a:ext uri="{FF2B5EF4-FFF2-40B4-BE49-F238E27FC236}">
                <a16:creationId xmlns:a16="http://schemas.microsoft.com/office/drawing/2014/main" id="{4B98E8A0-B9ED-8CDC-4F99-EA768722DC3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93420" y="0"/>
            <a:ext cx="7998580" cy="6587067"/>
          </a:xfrm>
        </p:spPr>
      </p:pic>
    </p:spTree>
    <p:extLst>
      <p:ext uri="{BB962C8B-B14F-4D97-AF65-F5344CB8AC3E}">
        <p14:creationId xmlns:p14="http://schemas.microsoft.com/office/powerpoint/2010/main" val="28799664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E37B132-9C54-4236-8910-3340177AD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98CCA-A4F7-A0E7-6357-A6B43FF898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r="1" b="15670"/>
          <a:stretch/>
        </p:blipFill>
        <p:spPr>
          <a:xfrm>
            <a:off x="1" y="10"/>
            <a:ext cx="12183122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A8F7417-3F44-0877-3967-182B8A03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013" y="5314949"/>
            <a:ext cx="6625097" cy="91234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en-US" sz="5100" b="1" i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Management planning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75215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13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8F8E3EC-02D5-49F7-EAE0-0D4A280E52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98643"/>
            <a:ext cx="5243394" cy="2225532"/>
          </a:xfrm>
        </p:spPr>
        <p:txBody>
          <a:bodyPr anchor="t">
            <a:normAutofit/>
          </a:bodyPr>
          <a:lstStyle/>
          <a:p>
            <a:r>
              <a:rPr lang="it-IT" sz="5100"/>
              <a:t>METODOLOGIA AGILE</a:t>
            </a:r>
          </a:p>
        </p:txBody>
      </p:sp>
      <p:cxnSp>
        <p:nvCxnSpPr>
          <p:cNvPr id="24" name="Straight Connector 15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622" y="373056"/>
            <a:ext cx="0" cy="6476066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25948" y="740316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4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6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84728" y="969611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4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2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10408" y="1484755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4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7" name="Segnaposto contenuto 6" descr="Immagine che contiene testo, schermata, software, Software multimediale&#10;&#10;Descrizione generata automaticamente">
            <a:extLst>
              <a:ext uri="{FF2B5EF4-FFF2-40B4-BE49-F238E27FC236}">
                <a16:creationId xmlns:a16="http://schemas.microsoft.com/office/drawing/2014/main" id="{A1D3C659-98B4-5D8F-200B-E9CC9DE503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30512"/>
            <a:ext cx="8716036" cy="3704313"/>
          </a:xfrm>
          <a:prstGeom prst="rect">
            <a:avLst/>
          </a:prstGeom>
        </p:spPr>
      </p:pic>
      <p:pic>
        <p:nvPicPr>
          <p:cNvPr id="10" name="Segnaposto contenuto 9" descr="Immagine che contiene Policromia, cerchio, Rettangolo, quadrato&#10;&#10;Descrizione generata automaticamente">
            <a:extLst>
              <a:ext uri="{FF2B5EF4-FFF2-40B4-BE49-F238E27FC236}">
                <a16:creationId xmlns:a16="http://schemas.microsoft.com/office/drawing/2014/main" id="{60364435-EF3D-DCEC-7444-AC95A716BB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43900" y="641241"/>
            <a:ext cx="1548030" cy="1548030"/>
          </a:xfrm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BF231D58-B920-4028-96BF-2A47D7A10F2A}"/>
              </a:ext>
            </a:extLst>
          </p:cNvPr>
          <p:cNvSpPr txBox="1"/>
          <p:nvPr/>
        </p:nvSpPr>
        <p:spPr>
          <a:xfrm>
            <a:off x="9964649" y="4144059"/>
            <a:ext cx="233463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200" err="1"/>
              <a:t>Kanban</a:t>
            </a:r>
            <a:r>
              <a:rPr lang="it-IT" sz="3200"/>
              <a:t> Board</a:t>
            </a:r>
          </a:p>
        </p:txBody>
      </p:sp>
    </p:spTree>
    <p:extLst>
      <p:ext uri="{BB962C8B-B14F-4D97-AF65-F5344CB8AC3E}">
        <p14:creationId xmlns:p14="http://schemas.microsoft.com/office/powerpoint/2010/main" val="24698084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6E37B132-9C54-4236-8910-3340177AD9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0198CCA-A4F7-A0E7-6357-A6B43FF898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r="1" b="15670"/>
          <a:stretch/>
        </p:blipFill>
        <p:spPr>
          <a:xfrm>
            <a:off x="1" y="10"/>
            <a:ext cx="12183122" cy="6857989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A8F7417-3F44-0877-3967-182B8A03A2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51013" y="5314949"/>
            <a:ext cx="6625097" cy="91234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100" b="1" i="0" kern="1200" cap="all" baseline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Implementation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102759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6FA5F0-23BA-C6A2-35B5-088E629B1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8" y="130477"/>
            <a:ext cx="10550025" cy="675993"/>
          </a:xfrm>
        </p:spPr>
        <p:txBody>
          <a:bodyPr anchor="b">
            <a:normAutofit fontScale="90000"/>
          </a:bodyPr>
          <a:lstStyle/>
          <a:p>
            <a:r>
              <a:rPr lang="it-IT" sz="4400"/>
              <a:t>OBIETTIVI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5" name="Segnaposto contenuto 4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02750C76-5245-539A-C835-72F5C74CAE5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9507" y="1373814"/>
            <a:ext cx="732621" cy="732621"/>
          </a:xfrm>
        </p:spPr>
      </p:pic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931FA2F0-E244-26C6-F222-3794CD49F620}"/>
              </a:ext>
            </a:extLst>
          </p:cNvPr>
          <p:cNvSpPr txBox="1"/>
          <p:nvPr/>
        </p:nvSpPr>
        <p:spPr>
          <a:xfrm>
            <a:off x="2248884" y="1509291"/>
            <a:ext cx="8954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/>
              <a:t>SOFTWARE PER SUPPORTO ALL’ASSISTENZA DOMICILIARE</a:t>
            </a:r>
          </a:p>
        </p:txBody>
      </p:sp>
      <p:pic>
        <p:nvPicPr>
          <p:cNvPr id="9" name="Immagine 8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9546CD04-7325-15BA-610D-932F499C37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58" y="2644038"/>
            <a:ext cx="221469" cy="221469"/>
          </a:xfrm>
          <a:prstGeom prst="rect">
            <a:avLst/>
          </a:prstGeom>
        </p:spPr>
      </p:pic>
      <p:pic>
        <p:nvPicPr>
          <p:cNvPr id="11" name="Immagine 10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580468BA-F574-B088-395D-F971C9C721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58" y="3155683"/>
            <a:ext cx="221469" cy="221469"/>
          </a:xfrm>
          <a:prstGeom prst="rect">
            <a:avLst/>
          </a:prstGeom>
        </p:spPr>
      </p:pic>
      <p:pic>
        <p:nvPicPr>
          <p:cNvPr id="13" name="Immagine 1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0267CBB3-A17C-A139-A453-8A0A6575B5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58" y="3679608"/>
            <a:ext cx="221469" cy="221469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2ACE3CAC-1D94-7B55-D89C-64E05DCF72B4}"/>
              </a:ext>
            </a:extLst>
          </p:cNvPr>
          <p:cNvSpPr txBox="1"/>
          <p:nvPr/>
        </p:nvSpPr>
        <p:spPr>
          <a:xfrm>
            <a:off x="3931896" y="2554717"/>
            <a:ext cx="39807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/>
              <a:t>Gestione cartella clinica dei pazienti</a:t>
            </a: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6F030A4C-A7D3-5963-E42B-B68F3638BC93}"/>
              </a:ext>
            </a:extLst>
          </p:cNvPr>
          <p:cNvSpPr txBox="1"/>
          <p:nvPr/>
        </p:nvSpPr>
        <p:spPr>
          <a:xfrm>
            <a:off x="3931896" y="3081751"/>
            <a:ext cx="44462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/>
              <a:t>Monitoraggio terapie/trattamenti/farmaci</a:t>
            </a:r>
          </a:p>
        </p:txBody>
      </p: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41AB0D6-BD8A-3B0B-E93B-B065592AD16E}"/>
              </a:ext>
            </a:extLst>
          </p:cNvPr>
          <p:cNvSpPr txBox="1"/>
          <p:nvPr/>
        </p:nvSpPr>
        <p:spPr>
          <a:xfrm>
            <a:off x="3931896" y="3583473"/>
            <a:ext cx="32535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/>
              <a:t>Registrazione visite effettuate</a:t>
            </a:r>
          </a:p>
        </p:txBody>
      </p:sp>
      <p:pic>
        <p:nvPicPr>
          <p:cNvPr id="20" name="Immagine 19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59759FA3-2E37-2FCE-5663-7AD4BEB828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9158" y="4113009"/>
            <a:ext cx="221469" cy="221469"/>
          </a:xfrm>
          <a:prstGeom prst="rect">
            <a:avLst/>
          </a:prstGeom>
        </p:spPr>
      </p:pic>
      <p:sp>
        <p:nvSpPr>
          <p:cNvPr id="21" name="CasellaDiTesto 20">
            <a:extLst>
              <a:ext uri="{FF2B5EF4-FFF2-40B4-BE49-F238E27FC236}">
                <a16:creationId xmlns:a16="http://schemas.microsoft.com/office/drawing/2014/main" id="{97B11806-748E-1AAC-D342-2E678CC8DC21}"/>
              </a:ext>
            </a:extLst>
          </p:cNvPr>
          <p:cNvSpPr txBox="1"/>
          <p:nvPr/>
        </p:nvSpPr>
        <p:spPr>
          <a:xfrm>
            <a:off x="3931896" y="4039077"/>
            <a:ext cx="39895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/>
              <a:t>Registrazione esami medici effettuati</a:t>
            </a:r>
          </a:p>
        </p:txBody>
      </p:sp>
    </p:spTree>
    <p:extLst>
      <p:ext uri="{BB962C8B-B14F-4D97-AF65-F5344CB8AC3E}">
        <p14:creationId xmlns:p14="http://schemas.microsoft.com/office/powerpoint/2010/main" val="15800708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2056F4C-811A-0AAB-8EB7-47543E736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663" y="441793"/>
            <a:ext cx="4008583" cy="5974414"/>
          </a:xfrm>
        </p:spPr>
        <p:txBody>
          <a:bodyPr anchor="ctr">
            <a:normAutofit/>
          </a:bodyPr>
          <a:lstStyle/>
          <a:p>
            <a:r>
              <a:rPr lang="it-IT" sz="6700">
                <a:solidFill>
                  <a:schemeClr val="bg1"/>
                </a:solidFill>
              </a:rPr>
              <a:t>Tecnologie utilizzate</a:t>
            </a: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Immagine 4" descr="Immagine che contiene clipart, Elementi grafici, simbolo, cartone animato&#10;&#10;Descrizione generata automaticamente">
            <a:extLst>
              <a:ext uri="{FF2B5EF4-FFF2-40B4-BE49-F238E27FC236}">
                <a16:creationId xmlns:a16="http://schemas.microsoft.com/office/drawing/2014/main" id="{5029F6DD-0763-B3A1-B0EA-8ECC1EBCE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3803" y="639909"/>
            <a:ext cx="1301468" cy="1425107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C09D6D2D-A74F-7EA6-AD62-01470D794610}"/>
              </a:ext>
            </a:extLst>
          </p:cNvPr>
          <p:cNvSpPr txBox="1"/>
          <p:nvPr/>
        </p:nvSpPr>
        <p:spPr>
          <a:xfrm>
            <a:off x="8309164" y="873056"/>
            <a:ext cx="18181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/>
              <a:t>Python</a:t>
            </a:r>
            <a:endParaRPr lang="it-IT"/>
          </a:p>
        </p:txBody>
      </p:sp>
      <p:pic>
        <p:nvPicPr>
          <p:cNvPr id="9" name="Immagine 8" descr="Immagine che contiene design&#10;&#10;Descrizione generata automaticamente con attendibilità media">
            <a:extLst>
              <a:ext uri="{FF2B5EF4-FFF2-40B4-BE49-F238E27FC236}">
                <a16:creationId xmlns:a16="http://schemas.microsoft.com/office/drawing/2014/main" id="{C5E26C4D-BFF9-BE5E-DE93-9C9623BA65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93804" y="2525448"/>
            <a:ext cx="1346200" cy="1511300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17DE24DC-3A44-D049-E282-12A89CBA4011}"/>
              </a:ext>
            </a:extLst>
          </p:cNvPr>
          <p:cNvSpPr txBox="1"/>
          <p:nvPr/>
        </p:nvSpPr>
        <p:spPr>
          <a:xfrm>
            <a:off x="8269324" y="2896377"/>
            <a:ext cx="2238213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4400" err="1"/>
              <a:t>Ganache</a:t>
            </a:r>
            <a:endParaRPr lang="it-IT" sz="4400"/>
          </a:p>
        </p:txBody>
      </p:sp>
      <p:pic>
        <p:nvPicPr>
          <p:cNvPr id="17" name="Elemento grafico 16">
            <a:extLst>
              <a:ext uri="{FF2B5EF4-FFF2-40B4-BE49-F238E27FC236}">
                <a16:creationId xmlns:a16="http://schemas.microsoft.com/office/drawing/2014/main" id="{33765A71-7E91-D616-4A27-36C10BFAFA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683443" y="4045626"/>
            <a:ext cx="2803496" cy="2803496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EE9D15F4-7FF3-7FF8-1847-A11C4992D860}"/>
              </a:ext>
            </a:extLst>
          </p:cNvPr>
          <p:cNvSpPr txBox="1"/>
          <p:nvPr/>
        </p:nvSpPr>
        <p:spPr>
          <a:xfrm>
            <a:off x="8269324" y="5062653"/>
            <a:ext cx="18646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400" err="1"/>
              <a:t>Solidity</a:t>
            </a:r>
            <a:endParaRPr lang="it-IT" sz="4400"/>
          </a:p>
        </p:txBody>
      </p:sp>
    </p:spTree>
    <p:extLst>
      <p:ext uri="{BB962C8B-B14F-4D97-AF65-F5344CB8AC3E}">
        <p14:creationId xmlns:p14="http://schemas.microsoft.com/office/powerpoint/2010/main" val="14771910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0706E3-20FD-09C8-C4FA-7FB731076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-61330"/>
            <a:ext cx="10599989" cy="877063"/>
          </a:xfrm>
        </p:spPr>
        <p:txBody>
          <a:bodyPr anchor="b">
            <a:normAutofit/>
          </a:bodyPr>
          <a:lstStyle/>
          <a:p>
            <a:r>
              <a:rPr lang="it-IT" err="1"/>
              <a:t>Implementation</a:t>
            </a:r>
            <a:endParaRPr lang="it-IT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D48A348F-A045-8AA3-817B-1F1F927E1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115" y="2576694"/>
            <a:ext cx="361950" cy="36195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563542-F58F-8BCF-300E-9CEA2713B07C}"/>
              </a:ext>
            </a:extLst>
          </p:cNvPr>
          <p:cNvSpPr txBox="1"/>
          <p:nvPr/>
        </p:nvSpPr>
        <p:spPr>
          <a:xfrm>
            <a:off x="3282099" y="2440012"/>
            <a:ext cx="222971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/>
              <a:t>Database</a:t>
            </a:r>
            <a:endParaRPr lang="it-IT" sz="36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8E0B00B-0B16-72B3-BB2F-43042B63EF6D}"/>
              </a:ext>
            </a:extLst>
          </p:cNvPr>
          <p:cNvSpPr txBox="1"/>
          <p:nvPr/>
        </p:nvSpPr>
        <p:spPr>
          <a:xfrm>
            <a:off x="3282099" y="3079867"/>
            <a:ext cx="65601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/>
              <a:t>Interazione Utente-Software</a:t>
            </a:r>
            <a:endParaRPr lang="it-IT" sz="36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8ED659-6487-90FC-91B2-9D09AC409E36}"/>
              </a:ext>
            </a:extLst>
          </p:cNvPr>
          <p:cNvSpPr txBox="1"/>
          <p:nvPr/>
        </p:nvSpPr>
        <p:spPr>
          <a:xfrm>
            <a:off x="3285212" y="3722190"/>
            <a:ext cx="34964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600" b="1"/>
              <a:t>Authentication</a:t>
            </a:r>
            <a:endParaRPr lang="it-IT" sz="3600"/>
          </a:p>
        </p:txBody>
      </p:sp>
      <p:pic>
        <p:nvPicPr>
          <p:cNvPr id="9" name="Immagine 8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84626A16-C18D-E95F-8FEC-BE01F39410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4115" y="3220273"/>
            <a:ext cx="361950" cy="361950"/>
          </a:xfrm>
          <a:prstGeom prst="rect">
            <a:avLst/>
          </a:prstGeom>
        </p:spPr>
      </p:pic>
      <p:pic>
        <p:nvPicPr>
          <p:cNvPr id="11" name="Immagine 10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60A9EEF-C10F-39DE-8063-F8AE12A814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492" y="3858872"/>
            <a:ext cx="361950" cy="361950"/>
          </a:xfrm>
          <a:prstGeom prst="rect">
            <a:avLst/>
          </a:prstGeom>
        </p:spPr>
      </p:pic>
      <p:pic>
        <p:nvPicPr>
          <p:cNvPr id="13" name="Immagine 1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9311BC78-2152-5F24-F3C5-FF5F518471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737" y="4502451"/>
            <a:ext cx="361950" cy="361950"/>
          </a:xfrm>
          <a:prstGeom prst="rect">
            <a:avLst/>
          </a:prstGeom>
        </p:spPr>
      </p:pic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D1CAE404-C559-13A7-5868-B2B0FB66CBBB}"/>
              </a:ext>
            </a:extLst>
          </p:cNvPr>
          <p:cNvSpPr txBox="1"/>
          <p:nvPr/>
        </p:nvSpPr>
        <p:spPr>
          <a:xfrm>
            <a:off x="3285212" y="4365769"/>
            <a:ext cx="6153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 err="1"/>
              <a:t>Logging</a:t>
            </a:r>
            <a:endParaRPr lang="it-IT" sz="3600"/>
          </a:p>
        </p:txBody>
      </p:sp>
      <p:pic>
        <p:nvPicPr>
          <p:cNvPr id="18" name="Immagine 1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F4876D12-24E8-6313-286D-F82B094550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737" y="5138619"/>
            <a:ext cx="361950" cy="361950"/>
          </a:xfrm>
          <a:prstGeom prst="rect">
            <a:avLst/>
          </a:prstGeom>
        </p:spPr>
      </p:pic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0ECF5F7-C807-21D9-6519-E891757C1C7C}"/>
              </a:ext>
            </a:extLst>
          </p:cNvPr>
          <p:cNvSpPr txBox="1"/>
          <p:nvPr/>
        </p:nvSpPr>
        <p:spPr>
          <a:xfrm>
            <a:off x="3285212" y="5001937"/>
            <a:ext cx="61531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it-IT" sz="3600" b="1"/>
              <a:t>Gestione delle criticità</a:t>
            </a:r>
            <a:endParaRPr lang="it-IT" sz="3600"/>
          </a:p>
        </p:txBody>
      </p:sp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41F88103-4C0B-FD8E-F06D-D4BEEF5A7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019" y="1294598"/>
            <a:ext cx="361950" cy="361950"/>
          </a:xfrm>
          <a:prstGeom prst="rect">
            <a:avLst/>
          </a:prstGeom>
        </p:spPr>
      </p:pic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F59332B-898B-35FC-AFD0-148E5D7FC659}"/>
              </a:ext>
            </a:extLst>
          </p:cNvPr>
          <p:cNvSpPr txBox="1"/>
          <p:nvPr/>
        </p:nvSpPr>
        <p:spPr>
          <a:xfrm>
            <a:off x="3282098" y="1157916"/>
            <a:ext cx="1237005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3600" b="1"/>
              <a:t>MVC</a:t>
            </a:r>
            <a:endParaRPr lang="it-IT" sz="3600"/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BEC1DA58-966B-6FFA-9710-390384E5B180}"/>
              </a:ext>
            </a:extLst>
          </p:cNvPr>
          <p:cNvSpPr txBox="1"/>
          <p:nvPr/>
        </p:nvSpPr>
        <p:spPr>
          <a:xfrm>
            <a:off x="3282098" y="1797771"/>
            <a:ext cx="2215991" cy="646331"/>
          </a:xfrm>
          <a:prstGeom prst="rect">
            <a:avLst/>
          </a:prstGeom>
          <a:noFill/>
        </p:spPr>
        <p:txBody>
          <a:bodyPr wrap="none" lIns="91440" tIns="45720" rIns="91440" bIns="45720" rtlCol="0" anchor="t">
            <a:spAutoFit/>
          </a:bodyPr>
          <a:lstStyle/>
          <a:p>
            <a:r>
              <a:rPr lang="it-IT" sz="3600" b="1"/>
              <a:t>Singleton</a:t>
            </a:r>
            <a:endParaRPr lang="it-IT" sz="3600"/>
          </a:p>
        </p:txBody>
      </p:sp>
      <p:pic>
        <p:nvPicPr>
          <p:cNvPr id="21" name="Immagine 20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F68AAD01-FCC3-845E-8F89-01A0D6DC0F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019" y="1938177"/>
            <a:ext cx="3619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4680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0706E3-20FD-09C8-C4FA-7FB731076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-61330"/>
            <a:ext cx="10599989" cy="877063"/>
          </a:xfrm>
        </p:spPr>
        <p:txBody>
          <a:bodyPr anchor="b">
            <a:normAutofit/>
          </a:bodyPr>
          <a:lstStyle/>
          <a:p>
            <a:r>
              <a:rPr lang="it-IT"/>
              <a:t>Interazione Utente - Software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3" name="Immagine 2">
            <a:extLst>
              <a:ext uri="{FF2B5EF4-FFF2-40B4-BE49-F238E27FC236}">
                <a16:creationId xmlns:a16="http://schemas.microsoft.com/office/drawing/2014/main" id="{34A6F578-90F0-8A59-5BF3-72D053072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97" y="1309106"/>
            <a:ext cx="829734" cy="829734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721EF9F5-C28A-B514-3776-9E40CCFE4F9F}"/>
              </a:ext>
            </a:extLst>
          </p:cNvPr>
          <p:cNvSpPr txBox="1"/>
          <p:nvPr/>
        </p:nvSpPr>
        <p:spPr>
          <a:xfrm>
            <a:off x="606576" y="2138840"/>
            <a:ext cx="8723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Medico</a:t>
            </a:r>
          </a:p>
        </p:txBody>
      </p:sp>
      <p:pic>
        <p:nvPicPr>
          <p:cNvPr id="15" name="Immagine 14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095122A6-2039-2F5F-D6C4-05E73363AC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8121" y="1161770"/>
            <a:ext cx="203580" cy="203580"/>
          </a:xfrm>
          <a:prstGeom prst="rect">
            <a:avLst/>
          </a:prstGeom>
        </p:spPr>
      </p:pic>
      <p:pic>
        <p:nvPicPr>
          <p:cNvPr id="21" name="Immagine 20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DCDA56CD-770A-84D4-8A05-0B24579207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977" y="1569771"/>
            <a:ext cx="203580" cy="203580"/>
          </a:xfrm>
          <a:prstGeom prst="rect">
            <a:avLst/>
          </a:prstGeom>
        </p:spPr>
      </p:pic>
      <p:sp>
        <p:nvSpPr>
          <p:cNvPr id="25" name="CasellaDiTesto 24">
            <a:extLst>
              <a:ext uri="{FF2B5EF4-FFF2-40B4-BE49-F238E27FC236}">
                <a16:creationId xmlns:a16="http://schemas.microsoft.com/office/drawing/2014/main" id="{E5BBD9E3-20CE-2806-C5DE-5C6FAA0C9ABB}"/>
              </a:ext>
            </a:extLst>
          </p:cNvPr>
          <p:cNvSpPr txBox="1"/>
          <p:nvPr/>
        </p:nvSpPr>
        <p:spPr>
          <a:xfrm>
            <a:off x="1950557" y="1077642"/>
            <a:ext cx="37221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effectLst/>
                <a:latin typeface="Helvetica" pitchFamily="2" charset="0"/>
              </a:rPr>
              <a:t>Inserimento Dati Visita Medica</a:t>
            </a:r>
          </a:p>
          <a:p>
            <a:endParaRPr lang="it-IT"/>
          </a:p>
        </p:txBody>
      </p:sp>
      <p:sp>
        <p:nvSpPr>
          <p:cNvPr id="26" name="CasellaDiTesto 25">
            <a:extLst>
              <a:ext uri="{FF2B5EF4-FFF2-40B4-BE49-F238E27FC236}">
                <a16:creationId xmlns:a16="http://schemas.microsoft.com/office/drawing/2014/main" id="{726EEC4A-838C-678B-D0C7-D98EF37102C8}"/>
              </a:ext>
            </a:extLst>
          </p:cNvPr>
          <p:cNvSpPr txBox="1"/>
          <p:nvPr/>
        </p:nvSpPr>
        <p:spPr>
          <a:xfrm>
            <a:off x="1950703" y="1502578"/>
            <a:ext cx="444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effectLst/>
                <a:latin typeface="Helvetica" pitchFamily="2" charset="0"/>
              </a:rPr>
              <a:t>Visualizzazione  Visite Mediche Effettuate</a:t>
            </a:r>
          </a:p>
          <a:p>
            <a:endParaRPr lang="it-IT"/>
          </a:p>
        </p:txBody>
      </p:sp>
      <p:pic>
        <p:nvPicPr>
          <p:cNvPr id="27" name="Immagine 2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99FC6C47-1561-607F-E71A-53332B4B6F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977" y="1992010"/>
            <a:ext cx="203580" cy="203580"/>
          </a:xfrm>
          <a:prstGeom prst="rect">
            <a:avLst/>
          </a:prstGeom>
        </p:spPr>
      </p:pic>
      <p:sp>
        <p:nvSpPr>
          <p:cNvPr id="28" name="CasellaDiTesto 27">
            <a:extLst>
              <a:ext uri="{FF2B5EF4-FFF2-40B4-BE49-F238E27FC236}">
                <a16:creationId xmlns:a16="http://schemas.microsoft.com/office/drawing/2014/main" id="{1656BA7B-F9CF-A21F-3788-E1BECC83E70D}"/>
              </a:ext>
            </a:extLst>
          </p:cNvPr>
          <p:cNvSpPr txBox="1"/>
          <p:nvPr/>
        </p:nvSpPr>
        <p:spPr>
          <a:xfrm>
            <a:off x="1950703" y="1924817"/>
            <a:ext cx="33096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effectLst/>
                <a:latin typeface="Helvetica" pitchFamily="2" charset="0"/>
              </a:rPr>
              <a:t>Aggiornamento Visite Mediche</a:t>
            </a:r>
          </a:p>
          <a:p>
            <a:endParaRPr lang="it-IT"/>
          </a:p>
        </p:txBody>
      </p:sp>
      <p:pic>
        <p:nvPicPr>
          <p:cNvPr id="29" name="Immagine 28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A4FCE4D-26DD-C383-5713-1AAAB6667D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975" y="2416946"/>
            <a:ext cx="203580" cy="203580"/>
          </a:xfrm>
          <a:prstGeom prst="rect">
            <a:avLst/>
          </a:prstGeom>
        </p:spPr>
      </p:pic>
      <p:sp>
        <p:nvSpPr>
          <p:cNvPr id="30" name="CasellaDiTesto 29">
            <a:extLst>
              <a:ext uri="{FF2B5EF4-FFF2-40B4-BE49-F238E27FC236}">
                <a16:creationId xmlns:a16="http://schemas.microsoft.com/office/drawing/2014/main" id="{204E8AC9-199B-B2FE-8130-6C53FD26616C}"/>
              </a:ext>
            </a:extLst>
          </p:cNvPr>
          <p:cNvSpPr txBox="1"/>
          <p:nvPr/>
        </p:nvSpPr>
        <p:spPr>
          <a:xfrm>
            <a:off x="1941701" y="2349753"/>
            <a:ext cx="35958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effectLst/>
                <a:latin typeface="Helvetica" pitchFamily="2" charset="0"/>
              </a:rPr>
              <a:t>Aggiunta Nuovo Paziente in Cura</a:t>
            </a:r>
          </a:p>
          <a:p>
            <a:endParaRPr lang="it-IT"/>
          </a:p>
        </p:txBody>
      </p: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F6304B63-BAD4-CE4D-724D-27264749F098}"/>
              </a:ext>
            </a:extLst>
          </p:cNvPr>
          <p:cNvSpPr txBox="1"/>
          <p:nvPr/>
        </p:nvSpPr>
        <p:spPr>
          <a:xfrm>
            <a:off x="1926373" y="2794803"/>
            <a:ext cx="54425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effectLst/>
                <a:latin typeface="Helvetica" pitchFamily="2" charset="0"/>
              </a:rPr>
              <a:t>Aggiornamento della Cartella Clinica di un Paziente</a:t>
            </a:r>
          </a:p>
          <a:p>
            <a:endParaRPr lang="it-IT"/>
          </a:p>
        </p:txBody>
      </p:sp>
      <p:pic>
        <p:nvPicPr>
          <p:cNvPr id="32" name="Immagine 3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0F28C3ED-D522-8F33-9CCF-B8E0B67026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7975" y="2823980"/>
            <a:ext cx="203580" cy="203580"/>
          </a:xfrm>
          <a:prstGeom prst="rect">
            <a:avLst/>
          </a:prstGeom>
        </p:spPr>
      </p:pic>
      <p:pic>
        <p:nvPicPr>
          <p:cNvPr id="34" name="Immagine 33">
            <a:extLst>
              <a:ext uri="{FF2B5EF4-FFF2-40B4-BE49-F238E27FC236}">
                <a16:creationId xmlns:a16="http://schemas.microsoft.com/office/drawing/2014/main" id="{32546210-CA6C-F968-2AA0-AF3BADBD9F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8425" y="3617970"/>
            <a:ext cx="766027" cy="766027"/>
          </a:xfrm>
          <a:prstGeom prst="rect">
            <a:avLst/>
          </a:prstGeom>
        </p:spPr>
      </p:pic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EE48E3A3-5CCA-FA34-E556-81BDB8607B14}"/>
              </a:ext>
            </a:extLst>
          </p:cNvPr>
          <p:cNvSpPr txBox="1"/>
          <p:nvPr/>
        </p:nvSpPr>
        <p:spPr>
          <a:xfrm>
            <a:off x="10335260" y="4459135"/>
            <a:ext cx="9678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/>
              <a:t>Paziente</a:t>
            </a:r>
          </a:p>
        </p:txBody>
      </p:sp>
      <p:pic>
        <p:nvPicPr>
          <p:cNvPr id="37" name="Immagine 3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48D88C9A-D1B5-E147-0F71-3B79EDD82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8824" y="3686837"/>
            <a:ext cx="203580" cy="203580"/>
          </a:xfrm>
          <a:prstGeom prst="rect">
            <a:avLst/>
          </a:prstGeom>
        </p:spPr>
      </p:pic>
      <p:sp>
        <p:nvSpPr>
          <p:cNvPr id="38" name="CasellaDiTesto 37">
            <a:extLst>
              <a:ext uri="{FF2B5EF4-FFF2-40B4-BE49-F238E27FC236}">
                <a16:creationId xmlns:a16="http://schemas.microsoft.com/office/drawing/2014/main" id="{D84C3904-949D-1DBD-F991-BBB903AA89E6}"/>
              </a:ext>
            </a:extLst>
          </p:cNvPr>
          <p:cNvSpPr txBox="1"/>
          <p:nvPr/>
        </p:nvSpPr>
        <p:spPr>
          <a:xfrm>
            <a:off x="7442550" y="3619644"/>
            <a:ext cx="25530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effectLst/>
                <a:latin typeface="Helvetica" pitchFamily="2" charset="0"/>
              </a:rPr>
              <a:t>Visione Cartella Clinica</a:t>
            </a:r>
          </a:p>
          <a:p>
            <a:endParaRPr lang="it-IT"/>
          </a:p>
        </p:txBody>
      </p:sp>
      <p:pic>
        <p:nvPicPr>
          <p:cNvPr id="39" name="Immagine 38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10D1D916-08AC-8029-6CBD-0DA7F40613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822" y="4111773"/>
            <a:ext cx="203580" cy="203580"/>
          </a:xfrm>
          <a:prstGeom prst="rect">
            <a:avLst/>
          </a:prstGeom>
        </p:spPr>
      </p:pic>
      <p:sp>
        <p:nvSpPr>
          <p:cNvPr id="40" name="CasellaDiTesto 39">
            <a:extLst>
              <a:ext uri="{FF2B5EF4-FFF2-40B4-BE49-F238E27FC236}">
                <a16:creationId xmlns:a16="http://schemas.microsoft.com/office/drawing/2014/main" id="{C9414FD4-C40C-362F-E205-B504D56D9025}"/>
              </a:ext>
            </a:extLst>
          </p:cNvPr>
          <p:cNvSpPr txBox="1"/>
          <p:nvPr/>
        </p:nvSpPr>
        <p:spPr>
          <a:xfrm>
            <a:off x="7433548" y="4044580"/>
            <a:ext cx="26684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effectLst/>
                <a:latin typeface="Helvetica" pitchFamily="2" charset="0"/>
              </a:rPr>
              <a:t>Visualizzazione Farmaci</a:t>
            </a:r>
          </a:p>
          <a:p>
            <a:endParaRPr lang="it-IT"/>
          </a:p>
        </p:txBody>
      </p:sp>
      <p:sp>
        <p:nvSpPr>
          <p:cNvPr id="41" name="CasellaDiTesto 40">
            <a:extLst>
              <a:ext uri="{FF2B5EF4-FFF2-40B4-BE49-F238E27FC236}">
                <a16:creationId xmlns:a16="http://schemas.microsoft.com/office/drawing/2014/main" id="{E276925B-FAC5-6F24-C65B-C9FBC0BEA92A}"/>
              </a:ext>
            </a:extLst>
          </p:cNvPr>
          <p:cNvSpPr txBox="1"/>
          <p:nvPr/>
        </p:nvSpPr>
        <p:spPr>
          <a:xfrm>
            <a:off x="7418220" y="4445743"/>
            <a:ext cx="2395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effectLst/>
                <a:latin typeface="Helvetica" pitchFamily="2" charset="0"/>
              </a:rPr>
              <a:t>Visualizzazione Visite</a:t>
            </a:r>
          </a:p>
          <a:p>
            <a:endParaRPr lang="it-IT"/>
          </a:p>
        </p:txBody>
      </p:sp>
      <p:pic>
        <p:nvPicPr>
          <p:cNvPr id="42" name="Immagine 4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E8C81929-1D1E-BEFE-3CDE-AAC16B09F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9822" y="4518807"/>
            <a:ext cx="203580" cy="203580"/>
          </a:xfrm>
          <a:prstGeom prst="rect">
            <a:avLst/>
          </a:prstGeom>
        </p:spPr>
      </p:pic>
      <p:pic>
        <p:nvPicPr>
          <p:cNvPr id="44" name="Immagine 43" descr="Immagine che contiene cartone animato, clipart, schizzo, simbolo&#10;&#10;Descrizione generata automaticamente">
            <a:extLst>
              <a:ext uri="{FF2B5EF4-FFF2-40B4-BE49-F238E27FC236}">
                <a16:creationId xmlns:a16="http://schemas.microsoft.com/office/drawing/2014/main" id="{6883BA43-70B6-A775-B636-B93C82E3CE1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0037" y="4945317"/>
            <a:ext cx="812800" cy="812800"/>
          </a:xfrm>
          <a:prstGeom prst="rect">
            <a:avLst/>
          </a:prstGeom>
        </p:spPr>
      </p:pic>
      <p:sp>
        <p:nvSpPr>
          <p:cNvPr id="45" name="CasellaDiTesto 44">
            <a:extLst>
              <a:ext uri="{FF2B5EF4-FFF2-40B4-BE49-F238E27FC236}">
                <a16:creationId xmlns:a16="http://schemas.microsoft.com/office/drawing/2014/main" id="{F7B79365-65DF-FF01-FACB-F95923E2E394}"/>
              </a:ext>
            </a:extLst>
          </p:cNvPr>
          <p:cNvSpPr txBox="1"/>
          <p:nvPr/>
        </p:nvSpPr>
        <p:spPr>
          <a:xfrm>
            <a:off x="382650" y="5843010"/>
            <a:ext cx="11897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it-IT"/>
              <a:t>Operatore</a:t>
            </a:r>
          </a:p>
          <a:p>
            <a:pPr algn="ctr"/>
            <a:r>
              <a:rPr lang="it-IT"/>
              <a:t>sanitario</a:t>
            </a:r>
          </a:p>
        </p:txBody>
      </p:sp>
      <p:pic>
        <p:nvPicPr>
          <p:cNvPr id="46" name="Immagine 4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D4364E02-C870-304C-980E-7E5B9C21CFD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5979" y="5032256"/>
            <a:ext cx="203580" cy="203580"/>
          </a:xfrm>
          <a:prstGeom prst="rect">
            <a:avLst/>
          </a:prstGeom>
        </p:spPr>
      </p:pic>
      <p:sp>
        <p:nvSpPr>
          <p:cNvPr id="47" name="CasellaDiTesto 46">
            <a:extLst>
              <a:ext uri="{FF2B5EF4-FFF2-40B4-BE49-F238E27FC236}">
                <a16:creationId xmlns:a16="http://schemas.microsoft.com/office/drawing/2014/main" id="{D6DA7A40-916D-7931-6057-E719FB44633F}"/>
              </a:ext>
            </a:extLst>
          </p:cNvPr>
          <p:cNvSpPr txBox="1"/>
          <p:nvPr/>
        </p:nvSpPr>
        <p:spPr>
          <a:xfrm>
            <a:off x="1959705" y="4965063"/>
            <a:ext cx="372428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effectLst/>
                <a:latin typeface="Helvetica" pitchFamily="2" charset="0"/>
              </a:rPr>
              <a:t>Aggiunta Paziente come Assistito</a:t>
            </a:r>
          </a:p>
          <a:p>
            <a:endParaRPr lang="it-IT"/>
          </a:p>
        </p:txBody>
      </p:sp>
      <p:pic>
        <p:nvPicPr>
          <p:cNvPr id="48" name="Immagine 4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4CD4609F-136A-EAD9-4AD8-F5E7AF6643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977" y="5457192"/>
            <a:ext cx="203580" cy="203580"/>
          </a:xfrm>
          <a:prstGeom prst="rect">
            <a:avLst/>
          </a:prstGeom>
        </p:spPr>
      </p:pic>
      <p:sp>
        <p:nvSpPr>
          <p:cNvPr id="49" name="CasellaDiTesto 48">
            <a:extLst>
              <a:ext uri="{FF2B5EF4-FFF2-40B4-BE49-F238E27FC236}">
                <a16:creationId xmlns:a16="http://schemas.microsoft.com/office/drawing/2014/main" id="{457A7E85-03EC-AA32-2316-BD471A6AB694}"/>
              </a:ext>
            </a:extLst>
          </p:cNvPr>
          <p:cNvSpPr txBox="1"/>
          <p:nvPr/>
        </p:nvSpPr>
        <p:spPr>
          <a:xfrm>
            <a:off x="1950703" y="5389999"/>
            <a:ext cx="474597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effectLst/>
                <a:latin typeface="Helvetica" pitchFamily="2" charset="0"/>
              </a:rPr>
              <a:t>Inserimento di una Visita presso un Paziente</a:t>
            </a:r>
          </a:p>
          <a:p>
            <a:endParaRPr lang="it-IT"/>
          </a:p>
        </p:txBody>
      </p:sp>
      <p:sp>
        <p:nvSpPr>
          <p:cNvPr id="50" name="CasellaDiTesto 49">
            <a:extLst>
              <a:ext uri="{FF2B5EF4-FFF2-40B4-BE49-F238E27FC236}">
                <a16:creationId xmlns:a16="http://schemas.microsoft.com/office/drawing/2014/main" id="{CCF5FDFC-3C13-B06F-5A3A-CD3A0A9FEB48}"/>
              </a:ext>
            </a:extLst>
          </p:cNvPr>
          <p:cNvSpPr txBox="1"/>
          <p:nvPr/>
        </p:nvSpPr>
        <p:spPr>
          <a:xfrm>
            <a:off x="1935375" y="5835049"/>
            <a:ext cx="58666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effectLst/>
                <a:latin typeface="Helvetica" pitchFamily="2" charset="0"/>
              </a:rPr>
              <a:t>Visualizzazione e Aggiornamento delle Visite Effettuate</a:t>
            </a:r>
          </a:p>
          <a:p>
            <a:endParaRPr lang="it-IT"/>
          </a:p>
        </p:txBody>
      </p:sp>
      <p:pic>
        <p:nvPicPr>
          <p:cNvPr id="51" name="Immagine 50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DD4BB1AD-081D-192E-BFA0-488D834D00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6977" y="5864226"/>
            <a:ext cx="203580" cy="20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275850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angle 11">
            <a:extLst>
              <a:ext uri="{FF2B5EF4-FFF2-40B4-BE49-F238E27FC236}">
                <a16:creationId xmlns:a16="http://schemas.microsoft.com/office/drawing/2014/main" id="{663302B0-7A41-480B-921B-7D395B4E24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Graphic 6" descr="Test tubes">
            <a:extLst>
              <a:ext uri="{FF2B5EF4-FFF2-40B4-BE49-F238E27FC236}">
                <a16:creationId xmlns:a16="http://schemas.microsoft.com/office/drawing/2014/main" id="{73A9C23B-B682-B00B-FEB1-803683CF8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02452" y="1568452"/>
            <a:ext cx="5289548" cy="5289548"/>
          </a:xfrm>
          <a:prstGeom prst="rect">
            <a:avLst/>
          </a:prstGeom>
          <a:effectLst>
            <a:softEdge rad="444500"/>
          </a:effectLst>
        </p:spPr>
      </p:pic>
      <p:sp>
        <p:nvSpPr>
          <p:cNvPr id="25" name="Rectangle 13">
            <a:extLst>
              <a:ext uri="{FF2B5EF4-FFF2-40B4-BE49-F238E27FC236}">
                <a16:creationId xmlns:a16="http://schemas.microsoft.com/office/drawing/2014/main" id="{4E94261F-1ED3-4E90-88E6-1347914400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716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40000"/>
                </a:schemeClr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638A17FC-69A8-DA85-6F48-49B06234B1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95441" y="3435716"/>
            <a:ext cx="5347266" cy="283893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Softwar</a:t>
            </a:r>
            <a:r>
              <a:rPr lang="en-US" sz="5400" b="1" cap="all">
                <a:solidFill>
                  <a:schemeClr val="bg1"/>
                </a:solidFill>
              </a:rPr>
              <a:t>e </a:t>
            </a:r>
            <a:r>
              <a:rPr lang="en-US" sz="54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Testing</a:t>
            </a:r>
          </a:p>
        </p:txBody>
      </p:sp>
      <p:sp>
        <p:nvSpPr>
          <p:cNvPr id="26" name="Graphic 13">
            <a:extLst>
              <a:ext uri="{FF2B5EF4-FFF2-40B4-BE49-F238E27FC236}">
                <a16:creationId xmlns:a16="http://schemas.microsoft.com/office/drawing/2014/main" id="{C5CB530E-515E-412C-9DF1-5F8FFBD6F3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236" y="1606411"/>
            <a:ext cx="139038" cy="139038"/>
          </a:xfrm>
          <a:custGeom>
            <a:avLst/>
            <a:gdLst>
              <a:gd name="connsiteX0" fmla="*/ 129601 w 139038"/>
              <a:gd name="connsiteY0" fmla="*/ 60082 h 139038"/>
              <a:gd name="connsiteX1" fmla="*/ 78956 w 139038"/>
              <a:gd name="connsiteY1" fmla="*/ 60082 h 139038"/>
              <a:gd name="connsiteX2" fmla="*/ 78956 w 139038"/>
              <a:gd name="connsiteY2" fmla="*/ 9437 h 139038"/>
              <a:gd name="connsiteX3" fmla="*/ 69519 w 139038"/>
              <a:gd name="connsiteY3" fmla="*/ 0 h 139038"/>
              <a:gd name="connsiteX4" fmla="*/ 60082 w 139038"/>
              <a:gd name="connsiteY4" fmla="*/ 9437 h 139038"/>
              <a:gd name="connsiteX5" fmla="*/ 60082 w 139038"/>
              <a:gd name="connsiteY5" fmla="*/ 60082 h 139038"/>
              <a:gd name="connsiteX6" fmla="*/ 9437 w 139038"/>
              <a:gd name="connsiteY6" fmla="*/ 60082 h 139038"/>
              <a:gd name="connsiteX7" fmla="*/ 0 w 139038"/>
              <a:gd name="connsiteY7" fmla="*/ 69519 h 139038"/>
              <a:gd name="connsiteX8" fmla="*/ 9437 w 139038"/>
              <a:gd name="connsiteY8" fmla="*/ 78956 h 139038"/>
              <a:gd name="connsiteX9" fmla="*/ 60082 w 139038"/>
              <a:gd name="connsiteY9" fmla="*/ 78956 h 139038"/>
              <a:gd name="connsiteX10" fmla="*/ 60082 w 139038"/>
              <a:gd name="connsiteY10" fmla="*/ 129601 h 139038"/>
              <a:gd name="connsiteX11" fmla="*/ 69519 w 139038"/>
              <a:gd name="connsiteY11" fmla="*/ 139038 h 139038"/>
              <a:gd name="connsiteX12" fmla="*/ 78956 w 139038"/>
              <a:gd name="connsiteY12" fmla="*/ 129601 h 139038"/>
              <a:gd name="connsiteX13" fmla="*/ 78956 w 139038"/>
              <a:gd name="connsiteY13" fmla="*/ 78956 h 139038"/>
              <a:gd name="connsiteX14" fmla="*/ 129601 w 139038"/>
              <a:gd name="connsiteY14" fmla="*/ 78956 h 139038"/>
              <a:gd name="connsiteX15" fmla="*/ 139038 w 139038"/>
              <a:gd name="connsiteY15" fmla="*/ 69519 h 139038"/>
              <a:gd name="connsiteX16" fmla="*/ 129601 w 139038"/>
              <a:gd name="connsiteY16" fmla="*/ 60082 h 139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8" h="139038">
                <a:moveTo>
                  <a:pt x="129601" y="60082"/>
                </a:moveTo>
                <a:lnTo>
                  <a:pt x="78956" y="60082"/>
                </a:lnTo>
                <a:lnTo>
                  <a:pt x="78956" y="9437"/>
                </a:lnTo>
                <a:cubicBezTo>
                  <a:pt x="78956" y="4225"/>
                  <a:pt x="74731" y="0"/>
                  <a:pt x="69519" y="0"/>
                </a:cubicBezTo>
                <a:cubicBezTo>
                  <a:pt x="64307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7"/>
                  <a:pt x="0" y="69519"/>
                </a:cubicBezTo>
                <a:cubicBezTo>
                  <a:pt x="0" y="74731"/>
                  <a:pt x="4225" y="78956"/>
                  <a:pt x="9437" y="78956"/>
                </a:cubicBezTo>
                <a:lnTo>
                  <a:pt x="60082" y="78956"/>
                </a:lnTo>
                <a:lnTo>
                  <a:pt x="60082" y="129601"/>
                </a:lnTo>
                <a:cubicBezTo>
                  <a:pt x="60082" y="134813"/>
                  <a:pt x="64307" y="139038"/>
                  <a:pt x="69519" y="139038"/>
                </a:cubicBezTo>
                <a:cubicBezTo>
                  <a:pt x="74731" y="139038"/>
                  <a:pt x="78956" y="134813"/>
                  <a:pt x="78956" y="129601"/>
                </a:cubicBezTo>
                <a:lnTo>
                  <a:pt x="78956" y="78956"/>
                </a:lnTo>
                <a:lnTo>
                  <a:pt x="129601" y="78956"/>
                </a:lnTo>
                <a:cubicBezTo>
                  <a:pt x="134813" y="78956"/>
                  <a:pt x="139038" y="74731"/>
                  <a:pt x="139038" y="69519"/>
                </a:cubicBezTo>
                <a:cubicBezTo>
                  <a:pt x="139038" y="64307"/>
                  <a:pt x="134813" y="60082"/>
                  <a:pt x="129601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7" name="Graphic 12">
            <a:extLst>
              <a:ext uri="{FF2B5EF4-FFF2-40B4-BE49-F238E27FC236}">
                <a16:creationId xmlns:a16="http://schemas.microsoft.com/office/drawing/2014/main" id="{712D4376-A578-4FF1-94FC-245E7A6A4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28014" y="1835705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0" name="Graphic 15">
            <a:extLst>
              <a:ext uri="{FF2B5EF4-FFF2-40B4-BE49-F238E27FC236}">
                <a16:creationId xmlns:a16="http://schemas.microsoft.com/office/drawing/2014/main" id="{AEA7509D-F04F-40CB-A0B3-EEF16499CC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3696" y="2060130"/>
            <a:ext cx="127713" cy="127713"/>
          </a:xfrm>
          <a:custGeom>
            <a:avLst/>
            <a:gdLst>
              <a:gd name="connsiteX0" fmla="*/ 63857 w 127713"/>
              <a:gd name="connsiteY0" fmla="*/ 18874 h 127713"/>
              <a:gd name="connsiteX1" fmla="*/ 108839 w 127713"/>
              <a:gd name="connsiteY1" fmla="*/ 63857 h 127713"/>
              <a:gd name="connsiteX2" fmla="*/ 63857 w 127713"/>
              <a:gd name="connsiteY2" fmla="*/ 108839 h 127713"/>
              <a:gd name="connsiteX3" fmla="*/ 18874 w 127713"/>
              <a:gd name="connsiteY3" fmla="*/ 63857 h 127713"/>
              <a:gd name="connsiteX4" fmla="*/ 63857 w 127713"/>
              <a:gd name="connsiteY4" fmla="*/ 18874 h 127713"/>
              <a:gd name="connsiteX5" fmla="*/ 63857 w 127713"/>
              <a:gd name="connsiteY5" fmla="*/ 0 h 127713"/>
              <a:gd name="connsiteX6" fmla="*/ 0 w 127713"/>
              <a:gd name="connsiteY6" fmla="*/ 63857 h 127713"/>
              <a:gd name="connsiteX7" fmla="*/ 63857 w 127713"/>
              <a:gd name="connsiteY7" fmla="*/ 127713 h 127713"/>
              <a:gd name="connsiteX8" fmla="*/ 127713 w 127713"/>
              <a:gd name="connsiteY8" fmla="*/ 63857 h 127713"/>
              <a:gd name="connsiteX9" fmla="*/ 63857 w 127713"/>
              <a:gd name="connsiteY9" fmla="*/ 0 h 127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3" h="127713">
                <a:moveTo>
                  <a:pt x="63857" y="18874"/>
                </a:moveTo>
                <a:cubicBezTo>
                  <a:pt x="88700" y="18874"/>
                  <a:pt x="108839" y="39013"/>
                  <a:pt x="108839" y="63857"/>
                </a:cubicBezTo>
                <a:cubicBezTo>
                  <a:pt x="108839" y="88700"/>
                  <a:pt x="88700" y="108839"/>
                  <a:pt x="63857" y="108839"/>
                </a:cubicBezTo>
                <a:cubicBezTo>
                  <a:pt x="39013" y="108839"/>
                  <a:pt x="18874" y="88700"/>
                  <a:pt x="18874" y="63857"/>
                </a:cubicBezTo>
                <a:cubicBezTo>
                  <a:pt x="18898" y="39023"/>
                  <a:pt x="39023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3"/>
                  <a:pt x="63857" y="127713"/>
                </a:cubicBezTo>
                <a:cubicBezTo>
                  <a:pt x="99124" y="127713"/>
                  <a:pt x="127713" y="99124"/>
                  <a:pt x="127713" y="63857"/>
                </a:cubicBezTo>
                <a:cubicBezTo>
                  <a:pt x="127713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bg1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01262" y="3496322"/>
            <a:ext cx="0" cy="335280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095068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00706E3-20FD-09C8-C4FA-7FB7310766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450" y="-61330"/>
            <a:ext cx="10599989" cy="877063"/>
          </a:xfrm>
        </p:spPr>
        <p:txBody>
          <a:bodyPr anchor="b">
            <a:normAutofit/>
          </a:bodyPr>
          <a:lstStyle/>
          <a:p>
            <a:r>
              <a:rPr lang="it-IT"/>
              <a:t>Testing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D48A348F-A045-8AA3-817B-1F1F927E1B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353" y="2019799"/>
            <a:ext cx="361950" cy="361950"/>
          </a:xfrm>
          <a:prstGeom prst="rect">
            <a:avLst/>
          </a:prstGeom>
        </p:spPr>
      </p:pic>
      <p:sp>
        <p:nvSpPr>
          <p:cNvPr id="5" name="CasellaDiTesto 4">
            <a:extLst>
              <a:ext uri="{FF2B5EF4-FFF2-40B4-BE49-F238E27FC236}">
                <a16:creationId xmlns:a16="http://schemas.microsoft.com/office/drawing/2014/main" id="{47563542-F58F-8BCF-300E-9CEA2713B07C}"/>
              </a:ext>
            </a:extLst>
          </p:cNvPr>
          <p:cNvSpPr txBox="1"/>
          <p:nvPr/>
        </p:nvSpPr>
        <p:spPr>
          <a:xfrm>
            <a:off x="3439337" y="1846831"/>
            <a:ext cx="389606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err="1"/>
              <a:t>Static</a:t>
            </a:r>
            <a:r>
              <a:rPr lang="it-IT" sz="4000" b="1"/>
              <a:t> Analyzer</a:t>
            </a:r>
            <a:endParaRPr lang="it-IT" sz="4000"/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E8E0B00B-0B16-72B3-BB2F-43042B63EF6D}"/>
              </a:ext>
            </a:extLst>
          </p:cNvPr>
          <p:cNvSpPr txBox="1"/>
          <p:nvPr/>
        </p:nvSpPr>
        <p:spPr>
          <a:xfrm>
            <a:off x="3439337" y="2595543"/>
            <a:ext cx="284103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/>
              <a:t>DB Testing</a:t>
            </a:r>
            <a:endParaRPr lang="it-IT" sz="4000"/>
          </a:p>
        </p:txBody>
      </p:sp>
      <p:sp>
        <p:nvSpPr>
          <p:cNvPr id="7" name="CasellaDiTesto 6">
            <a:extLst>
              <a:ext uri="{FF2B5EF4-FFF2-40B4-BE49-F238E27FC236}">
                <a16:creationId xmlns:a16="http://schemas.microsoft.com/office/drawing/2014/main" id="{0F8ED659-6487-90FC-91B2-9D09AC409E36}"/>
              </a:ext>
            </a:extLst>
          </p:cNvPr>
          <p:cNvSpPr txBox="1"/>
          <p:nvPr/>
        </p:nvSpPr>
        <p:spPr>
          <a:xfrm>
            <a:off x="3502926" y="3407199"/>
            <a:ext cx="646157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4000" b="1" err="1"/>
              <a:t>Solidity</a:t>
            </a:r>
            <a:r>
              <a:rPr lang="it-IT" sz="4000" b="1"/>
              <a:t> </a:t>
            </a:r>
            <a:r>
              <a:rPr lang="it-IT" sz="4000" b="1" err="1"/>
              <a:t>Contracts</a:t>
            </a:r>
            <a:r>
              <a:rPr lang="it-IT" sz="4000" b="1"/>
              <a:t> Testing</a:t>
            </a:r>
            <a:endParaRPr lang="it-IT" sz="4000"/>
          </a:p>
        </p:txBody>
      </p:sp>
      <p:pic>
        <p:nvPicPr>
          <p:cNvPr id="9" name="Immagine 8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84626A16-C18D-E95F-8FEC-BE01F39410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1353" y="2772235"/>
            <a:ext cx="361950" cy="361950"/>
          </a:xfrm>
          <a:prstGeom prst="rect">
            <a:avLst/>
          </a:prstGeom>
        </p:spPr>
      </p:pic>
      <p:pic>
        <p:nvPicPr>
          <p:cNvPr id="11" name="Immagine 10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60A9EEF-C10F-39DE-8063-F8AE12A814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6635" y="3580167"/>
            <a:ext cx="361950" cy="36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17250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angle 11">
            <a:extLst>
              <a:ext uri="{FF2B5EF4-FFF2-40B4-BE49-F238E27FC236}">
                <a16:creationId xmlns:a16="http://schemas.microsoft.com/office/drawing/2014/main" id="{D9FB580A-BA0E-4D5E-90F4-C42767A783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669CBDF-B412-8755-239E-401DF573CD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56274" y="2993507"/>
            <a:ext cx="9679449" cy="146313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6000" b="1" i="0" kern="1200" cap="all" baseline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Grazie</a:t>
            </a:r>
            <a:endParaRPr lang="en-US" sz="6000" b="1" i="0" kern="1200" cap="all" baseline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10ABBF77-5275-955C-DB78-E4A76193F0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791995" y="910414"/>
            <a:ext cx="2608009" cy="2608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4655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9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2392D21E-09CD-7A41-1CA2-AE1A6DFE54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8" y="-408343"/>
            <a:ext cx="10550025" cy="1182927"/>
          </a:xfrm>
        </p:spPr>
        <p:txBody>
          <a:bodyPr anchor="b">
            <a:normAutofit/>
          </a:bodyPr>
          <a:lstStyle/>
          <a:p>
            <a:r>
              <a:rPr lang="it-IT" sz="4000"/>
              <a:t>FLUSSO DI PROGETTO</a:t>
            </a:r>
          </a:p>
        </p:txBody>
      </p:sp>
      <p:cxnSp>
        <p:nvCxnSpPr>
          <p:cNvPr id="6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2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63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grpSp>
        <p:nvGrpSpPr>
          <p:cNvPr id="64" name="Group 17">
            <a:extLst>
              <a:ext uri="{FF2B5EF4-FFF2-40B4-BE49-F238E27FC236}">
                <a16:creationId xmlns:a16="http://schemas.microsoft.com/office/drawing/2014/main" id="{FD7F392E-094D-6BFB-1C78-6A90C24782BB}"/>
              </a:ext>
            </a:extLst>
          </p:cNvPr>
          <p:cNvGrpSpPr/>
          <p:nvPr/>
        </p:nvGrpSpPr>
        <p:grpSpPr>
          <a:xfrm>
            <a:off x="8224176" y="2253878"/>
            <a:ext cx="1726799" cy="1867114"/>
            <a:chOff x="8540226" y="1753726"/>
            <a:chExt cx="2302399" cy="2489485"/>
          </a:xfrm>
        </p:grpSpPr>
        <p:sp>
          <p:nvSpPr>
            <p:cNvPr id="65" name="Arc 33">
              <a:extLst>
                <a:ext uri="{FF2B5EF4-FFF2-40B4-BE49-F238E27FC236}">
                  <a16:creationId xmlns:a16="http://schemas.microsoft.com/office/drawing/2014/main" id="{DD835D93-9BB8-1F62-53B1-41E4C29AD186}"/>
                </a:ext>
              </a:extLst>
            </p:cNvPr>
            <p:cNvSpPr/>
            <p:nvPr/>
          </p:nvSpPr>
          <p:spPr>
            <a:xfrm>
              <a:off x="9666557" y="3067143"/>
              <a:ext cx="1176068" cy="1176068"/>
            </a:xfrm>
            <a:prstGeom prst="arc">
              <a:avLst>
                <a:gd name="adj1" fmla="val 15956854"/>
                <a:gd name="adj2" fmla="val 10795556"/>
              </a:avLst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66" name="Straight Connector 34">
              <a:extLst>
                <a:ext uri="{FF2B5EF4-FFF2-40B4-BE49-F238E27FC236}">
                  <a16:creationId xmlns:a16="http://schemas.microsoft.com/office/drawing/2014/main" id="{79BE6767-A16A-AADB-F923-238D489B00A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40226" y="3655937"/>
              <a:ext cx="1143000" cy="0"/>
            </a:xfrm>
            <a:prstGeom prst="line">
              <a:avLst/>
            </a:prstGeom>
            <a:ln w="38100">
              <a:solidFill>
                <a:schemeClr val="accent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35">
              <a:extLst>
                <a:ext uri="{FF2B5EF4-FFF2-40B4-BE49-F238E27FC236}">
                  <a16:creationId xmlns:a16="http://schemas.microsoft.com/office/drawing/2014/main" id="{426EBAE4-FD22-E6BE-8EF1-640A1EFA2A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208272" y="1753726"/>
              <a:ext cx="0" cy="1333939"/>
            </a:xfrm>
            <a:prstGeom prst="line">
              <a:avLst/>
            </a:prstGeom>
            <a:ln w="38100"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Oval 36">
              <a:extLst>
                <a:ext uri="{FF2B5EF4-FFF2-40B4-BE49-F238E27FC236}">
                  <a16:creationId xmlns:a16="http://schemas.microsoft.com/office/drawing/2014/main" id="{7121EF90-6325-6BEB-35AC-DCB4A9FA174E}"/>
                </a:ext>
              </a:extLst>
            </p:cNvPr>
            <p:cNvSpPr/>
            <p:nvPr/>
          </p:nvSpPr>
          <p:spPr>
            <a:xfrm>
              <a:off x="9814281" y="3214866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69" name="Group 16">
            <a:extLst>
              <a:ext uri="{FF2B5EF4-FFF2-40B4-BE49-F238E27FC236}">
                <a16:creationId xmlns:a16="http://schemas.microsoft.com/office/drawing/2014/main" id="{C94CA750-5BEE-E37F-BFCE-3A806841BE2C}"/>
              </a:ext>
            </a:extLst>
          </p:cNvPr>
          <p:cNvGrpSpPr/>
          <p:nvPr/>
        </p:nvGrpSpPr>
        <p:grpSpPr>
          <a:xfrm>
            <a:off x="6485963" y="3254529"/>
            <a:ext cx="1738214" cy="1867114"/>
            <a:chOff x="6222608" y="3087927"/>
            <a:chExt cx="2317619" cy="2489485"/>
          </a:xfrm>
        </p:grpSpPr>
        <p:sp>
          <p:nvSpPr>
            <p:cNvPr id="70" name="Arc 40">
              <a:extLst>
                <a:ext uri="{FF2B5EF4-FFF2-40B4-BE49-F238E27FC236}">
                  <a16:creationId xmlns:a16="http://schemas.microsoft.com/office/drawing/2014/main" id="{14981CFA-302C-9F70-9698-FC14D7CA0214}"/>
                </a:ext>
              </a:extLst>
            </p:cNvPr>
            <p:cNvSpPr/>
            <p:nvPr/>
          </p:nvSpPr>
          <p:spPr>
            <a:xfrm rot="10800000">
              <a:off x="7364159" y="3087927"/>
              <a:ext cx="1176068" cy="1176068"/>
            </a:xfrm>
            <a:prstGeom prst="arc">
              <a:avLst>
                <a:gd name="adj1" fmla="val 10895"/>
                <a:gd name="adj2" fmla="val 15969831"/>
              </a:avLst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1" name="Straight Connector 41">
              <a:extLst>
                <a:ext uri="{FF2B5EF4-FFF2-40B4-BE49-F238E27FC236}">
                  <a16:creationId xmlns:a16="http://schemas.microsoft.com/office/drawing/2014/main" id="{085CEEFD-4795-C733-59AD-2CF9A7338689}"/>
                </a:ext>
              </a:extLst>
            </p:cNvPr>
            <p:cNvCxnSpPr>
              <a:cxnSpLocks/>
            </p:cNvCxnSpPr>
            <p:nvPr/>
          </p:nvCxnSpPr>
          <p:spPr>
            <a:xfrm>
              <a:off x="6222608" y="3656199"/>
              <a:ext cx="1141550" cy="0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2">
              <a:extLst>
                <a:ext uri="{FF2B5EF4-FFF2-40B4-BE49-F238E27FC236}">
                  <a16:creationId xmlns:a16="http://schemas.microsoft.com/office/drawing/2014/main" id="{6B5FF2E1-56F9-DBC7-94C4-1E6A0C57F8EB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7998512" y="4243473"/>
              <a:ext cx="0" cy="1333939"/>
            </a:xfrm>
            <a:prstGeom prst="line">
              <a:avLst/>
            </a:prstGeom>
            <a:ln w="38100">
              <a:solidFill>
                <a:schemeClr val="accent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39">
              <a:extLst>
                <a:ext uri="{FF2B5EF4-FFF2-40B4-BE49-F238E27FC236}">
                  <a16:creationId xmlns:a16="http://schemas.microsoft.com/office/drawing/2014/main" id="{755674AF-F02F-EB85-5814-58D7AE97B4D4}"/>
                </a:ext>
              </a:extLst>
            </p:cNvPr>
            <p:cNvSpPr/>
            <p:nvPr/>
          </p:nvSpPr>
          <p:spPr>
            <a:xfrm>
              <a:off x="7511881" y="3225390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5"/>
            </a:lnRef>
            <a:fillRef idx="3">
              <a:schemeClr val="accent5"/>
            </a:fillRef>
            <a:effectRef idx="2">
              <a:schemeClr val="accent5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grpSp>
        <p:nvGrpSpPr>
          <p:cNvPr id="74" name="Group 15">
            <a:extLst>
              <a:ext uri="{FF2B5EF4-FFF2-40B4-BE49-F238E27FC236}">
                <a16:creationId xmlns:a16="http://schemas.microsoft.com/office/drawing/2014/main" id="{72E6CBF9-064B-B52E-10E9-8BDFE5BDFEAD}"/>
              </a:ext>
            </a:extLst>
          </p:cNvPr>
          <p:cNvGrpSpPr/>
          <p:nvPr/>
        </p:nvGrpSpPr>
        <p:grpSpPr>
          <a:xfrm>
            <a:off x="4748447" y="2253878"/>
            <a:ext cx="1726799" cy="1867114"/>
            <a:chOff x="3905920" y="1753726"/>
            <a:chExt cx="2302399" cy="2489485"/>
          </a:xfrm>
        </p:grpSpPr>
        <p:sp>
          <p:nvSpPr>
            <p:cNvPr id="75" name="Arc 74">
              <a:extLst>
                <a:ext uri="{FF2B5EF4-FFF2-40B4-BE49-F238E27FC236}">
                  <a16:creationId xmlns:a16="http://schemas.microsoft.com/office/drawing/2014/main" id="{362DB7AC-E040-A584-F916-ED05C7720190}"/>
                </a:ext>
              </a:extLst>
            </p:cNvPr>
            <p:cNvSpPr/>
            <p:nvPr/>
          </p:nvSpPr>
          <p:spPr>
            <a:xfrm>
              <a:off x="5032251" y="3067143"/>
              <a:ext cx="1176068" cy="1176068"/>
            </a:xfrm>
            <a:prstGeom prst="arc">
              <a:avLst>
                <a:gd name="adj1" fmla="val 15956854"/>
                <a:gd name="adj2" fmla="val 10795556"/>
              </a:avLst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1524F7CF-C431-6C8B-D0BB-C28C40CDBA5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905920" y="3655937"/>
              <a:ext cx="1143000" cy="0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70B83EAB-0747-F537-0CA6-4EF123A4C0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73966" y="1753726"/>
              <a:ext cx="0" cy="1333939"/>
            </a:xfrm>
            <a:prstGeom prst="line">
              <a:avLst/>
            </a:prstGeom>
            <a:ln w="38100"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19E12888-D4C6-59AA-6020-C66C8778529E}"/>
                </a:ext>
              </a:extLst>
            </p:cNvPr>
            <p:cNvSpPr/>
            <p:nvPr/>
          </p:nvSpPr>
          <p:spPr>
            <a:xfrm>
              <a:off x="5179975" y="3214866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grpSp>
        <p:nvGrpSpPr>
          <p:cNvPr id="79" name="Group 14">
            <a:extLst>
              <a:ext uri="{FF2B5EF4-FFF2-40B4-BE49-F238E27FC236}">
                <a16:creationId xmlns:a16="http://schemas.microsoft.com/office/drawing/2014/main" id="{E04A42F6-5D9D-1DBC-4B87-4D3914ED7769}"/>
              </a:ext>
            </a:extLst>
          </p:cNvPr>
          <p:cNvGrpSpPr/>
          <p:nvPr/>
        </p:nvGrpSpPr>
        <p:grpSpPr>
          <a:xfrm>
            <a:off x="3019875" y="3254529"/>
            <a:ext cx="1738214" cy="1867114"/>
            <a:chOff x="1601158" y="3087927"/>
            <a:chExt cx="2317619" cy="2489485"/>
          </a:xfrm>
        </p:grpSpPr>
        <p:sp>
          <p:nvSpPr>
            <p:cNvPr id="80" name="Arc 81">
              <a:extLst>
                <a:ext uri="{FF2B5EF4-FFF2-40B4-BE49-F238E27FC236}">
                  <a16:creationId xmlns:a16="http://schemas.microsoft.com/office/drawing/2014/main" id="{E11B63EF-EA0F-5C5F-00C8-966D15C4B2D1}"/>
                </a:ext>
              </a:extLst>
            </p:cNvPr>
            <p:cNvSpPr/>
            <p:nvPr/>
          </p:nvSpPr>
          <p:spPr>
            <a:xfrm rot="10800000">
              <a:off x="2742709" y="3087927"/>
              <a:ext cx="1176068" cy="1176068"/>
            </a:xfrm>
            <a:prstGeom prst="arc">
              <a:avLst>
                <a:gd name="adj1" fmla="val 10895"/>
                <a:gd name="adj2" fmla="val 15969831"/>
              </a:avLst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1" name="Straight Connector 82">
              <a:extLst>
                <a:ext uri="{FF2B5EF4-FFF2-40B4-BE49-F238E27FC236}">
                  <a16:creationId xmlns:a16="http://schemas.microsoft.com/office/drawing/2014/main" id="{476AB4B3-E88D-E7D0-41B6-70C3BAAA77C1}"/>
                </a:ext>
              </a:extLst>
            </p:cNvPr>
            <p:cNvCxnSpPr>
              <a:cxnSpLocks/>
            </p:cNvCxnSpPr>
            <p:nvPr/>
          </p:nvCxnSpPr>
          <p:spPr>
            <a:xfrm>
              <a:off x="1601158" y="3656199"/>
              <a:ext cx="1141550" cy="0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3">
              <a:extLst>
                <a:ext uri="{FF2B5EF4-FFF2-40B4-BE49-F238E27FC236}">
                  <a16:creationId xmlns:a16="http://schemas.microsoft.com/office/drawing/2014/main" id="{ECFBF528-88C7-F5C0-B0A3-5D737E721A4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377062" y="4243473"/>
              <a:ext cx="0" cy="1333939"/>
            </a:xfrm>
            <a:prstGeom prst="line">
              <a:avLst/>
            </a:prstGeom>
            <a:ln w="38100">
              <a:solidFill>
                <a:schemeClr val="accent3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" name="Oval 80">
              <a:extLst>
                <a:ext uri="{FF2B5EF4-FFF2-40B4-BE49-F238E27FC236}">
                  <a16:creationId xmlns:a16="http://schemas.microsoft.com/office/drawing/2014/main" id="{8558023D-5D25-3DEA-3869-A6535ED8BEF6}"/>
                </a:ext>
              </a:extLst>
            </p:cNvPr>
            <p:cNvSpPr/>
            <p:nvPr/>
          </p:nvSpPr>
          <p:spPr>
            <a:xfrm>
              <a:off x="2890432" y="3235650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100" b="1">
                <a:solidFill>
                  <a:schemeClr val="accent1">
                    <a:lumMod val="50000"/>
                  </a:schemeClr>
                </a:solidFill>
              </a:endParaRPr>
            </a:p>
          </p:txBody>
        </p:sp>
      </p:grpSp>
      <p:grpSp>
        <p:nvGrpSpPr>
          <p:cNvPr id="84" name="Group 13">
            <a:extLst>
              <a:ext uri="{FF2B5EF4-FFF2-40B4-BE49-F238E27FC236}">
                <a16:creationId xmlns:a16="http://schemas.microsoft.com/office/drawing/2014/main" id="{D759C30C-17D7-9329-96B0-A5887D5FC0ED}"/>
              </a:ext>
            </a:extLst>
          </p:cNvPr>
          <p:cNvGrpSpPr/>
          <p:nvPr/>
        </p:nvGrpSpPr>
        <p:grpSpPr>
          <a:xfrm>
            <a:off x="1819006" y="2253878"/>
            <a:ext cx="1200308" cy="1867114"/>
            <a:chOff x="0" y="1753726"/>
            <a:chExt cx="1600410" cy="2489485"/>
          </a:xfrm>
        </p:grpSpPr>
        <p:sp>
          <p:nvSpPr>
            <p:cNvPr id="85" name="Arc 85">
              <a:extLst>
                <a:ext uri="{FF2B5EF4-FFF2-40B4-BE49-F238E27FC236}">
                  <a16:creationId xmlns:a16="http://schemas.microsoft.com/office/drawing/2014/main" id="{62E28EAE-3598-7FC5-B6D6-8CE4796AE958}"/>
                </a:ext>
              </a:extLst>
            </p:cNvPr>
            <p:cNvSpPr/>
            <p:nvPr/>
          </p:nvSpPr>
          <p:spPr>
            <a:xfrm>
              <a:off x="424342" y="3067143"/>
              <a:ext cx="1176068" cy="1176068"/>
            </a:xfrm>
            <a:prstGeom prst="arc">
              <a:avLst>
                <a:gd name="adj1" fmla="val 15956854"/>
                <a:gd name="adj2" fmla="val 10891041"/>
              </a:avLst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sz="1350"/>
            </a:p>
          </p:txBody>
        </p:sp>
        <p:cxnSp>
          <p:nvCxnSpPr>
            <p:cNvPr id="86" name="Straight Connector 86">
              <a:extLst>
                <a:ext uri="{FF2B5EF4-FFF2-40B4-BE49-F238E27FC236}">
                  <a16:creationId xmlns:a16="http://schemas.microsoft.com/office/drawing/2014/main" id="{AC867DF5-3167-75AB-75CA-CB988B3C81E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0" y="3655937"/>
              <a:ext cx="438631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7">
              <a:extLst>
                <a:ext uri="{FF2B5EF4-FFF2-40B4-BE49-F238E27FC236}">
                  <a16:creationId xmlns:a16="http://schemas.microsoft.com/office/drawing/2014/main" id="{78F03B84-A3BF-8185-783B-24B840F7E34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66057" y="1753726"/>
              <a:ext cx="0" cy="1333939"/>
            </a:xfrm>
            <a:prstGeom prst="line">
              <a:avLst/>
            </a:prstGeom>
            <a:ln w="38100"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Oval 88">
              <a:extLst>
                <a:ext uri="{FF2B5EF4-FFF2-40B4-BE49-F238E27FC236}">
                  <a16:creationId xmlns:a16="http://schemas.microsoft.com/office/drawing/2014/main" id="{AD99809B-05AF-8000-FD0D-C495103DA0EE}"/>
                </a:ext>
              </a:extLst>
            </p:cNvPr>
            <p:cNvSpPr/>
            <p:nvPr/>
          </p:nvSpPr>
          <p:spPr>
            <a:xfrm>
              <a:off x="572066" y="3214866"/>
              <a:ext cx="880621" cy="880621"/>
            </a:xfrm>
            <a:prstGeom prst="ellipse">
              <a:avLst/>
            </a:prstGeom>
            <a:ln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1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endParaRPr>
            </a:p>
          </p:txBody>
        </p:sp>
      </p:grpSp>
      <p:sp>
        <p:nvSpPr>
          <p:cNvPr id="89" name="TextBox 89">
            <a:extLst>
              <a:ext uri="{FF2B5EF4-FFF2-40B4-BE49-F238E27FC236}">
                <a16:creationId xmlns:a16="http://schemas.microsoft.com/office/drawing/2014/main" id="{6918E51B-6C86-F647-5EAC-08271D4AB9E1}"/>
              </a:ext>
            </a:extLst>
          </p:cNvPr>
          <p:cNvSpPr txBox="1"/>
          <p:nvPr/>
        </p:nvSpPr>
        <p:spPr>
          <a:xfrm>
            <a:off x="1742535" y="1588048"/>
            <a:ext cx="17516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Requirement Engineering</a:t>
            </a:r>
          </a:p>
        </p:txBody>
      </p:sp>
      <p:sp>
        <p:nvSpPr>
          <p:cNvPr id="90" name="TextBox 90">
            <a:extLst>
              <a:ext uri="{FF2B5EF4-FFF2-40B4-BE49-F238E27FC236}">
                <a16:creationId xmlns:a16="http://schemas.microsoft.com/office/drawing/2014/main" id="{9518DEA2-7508-C75F-98E7-39ABD7640E34}"/>
              </a:ext>
            </a:extLst>
          </p:cNvPr>
          <p:cNvSpPr txBox="1"/>
          <p:nvPr/>
        </p:nvSpPr>
        <p:spPr>
          <a:xfrm>
            <a:off x="3643935" y="5167404"/>
            <a:ext cx="149620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/>
              <a:t>Software</a:t>
            </a:r>
            <a:r>
              <a:rPr lang="en-US" sz="1600" b="1"/>
              <a:t> Design,</a:t>
            </a:r>
          </a:p>
          <a:p>
            <a:pPr algn="ctr"/>
            <a:r>
              <a:rPr lang="en-US" sz="1600" b="1"/>
              <a:t>Management</a:t>
            </a:r>
          </a:p>
          <a:p>
            <a:pPr algn="ctr"/>
            <a:r>
              <a:rPr lang="en-US" sz="1600" b="1"/>
              <a:t>Planning</a:t>
            </a:r>
          </a:p>
        </p:txBody>
      </p:sp>
      <p:sp>
        <p:nvSpPr>
          <p:cNvPr id="91" name="TextBox 91">
            <a:extLst>
              <a:ext uri="{FF2B5EF4-FFF2-40B4-BE49-F238E27FC236}">
                <a16:creationId xmlns:a16="http://schemas.microsoft.com/office/drawing/2014/main" id="{E43D9224-B55F-ECDF-DB61-734B146AFDAE}"/>
              </a:ext>
            </a:extLst>
          </p:cNvPr>
          <p:cNvSpPr txBox="1"/>
          <p:nvPr/>
        </p:nvSpPr>
        <p:spPr>
          <a:xfrm>
            <a:off x="5026397" y="1817874"/>
            <a:ext cx="1946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Implementation</a:t>
            </a:r>
            <a:endParaRPr lang="en-US" sz="1600" b="1"/>
          </a:p>
        </p:txBody>
      </p:sp>
      <p:sp>
        <p:nvSpPr>
          <p:cNvPr id="92" name="TextBox 92">
            <a:extLst>
              <a:ext uri="{FF2B5EF4-FFF2-40B4-BE49-F238E27FC236}">
                <a16:creationId xmlns:a16="http://schemas.microsoft.com/office/drawing/2014/main" id="{383B133A-5FE3-EF22-2F11-216ED01BC55C}"/>
              </a:ext>
            </a:extLst>
          </p:cNvPr>
          <p:cNvSpPr txBox="1"/>
          <p:nvPr/>
        </p:nvSpPr>
        <p:spPr>
          <a:xfrm>
            <a:off x="7333324" y="5167404"/>
            <a:ext cx="970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Testing</a:t>
            </a:r>
            <a:endParaRPr lang="en-US" sz="1600" b="1"/>
          </a:p>
        </p:txBody>
      </p:sp>
      <p:sp>
        <p:nvSpPr>
          <p:cNvPr id="93" name="TextBox 93">
            <a:extLst>
              <a:ext uri="{FF2B5EF4-FFF2-40B4-BE49-F238E27FC236}">
                <a16:creationId xmlns:a16="http://schemas.microsoft.com/office/drawing/2014/main" id="{D9C510F4-9BF7-59B9-E795-987F87494BF4}"/>
              </a:ext>
            </a:extLst>
          </p:cNvPr>
          <p:cNvSpPr txBox="1"/>
          <p:nvPr/>
        </p:nvSpPr>
        <p:spPr>
          <a:xfrm>
            <a:off x="8781754" y="1817874"/>
            <a:ext cx="1386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/>
              <a:t>Conclusion</a:t>
            </a:r>
          </a:p>
        </p:txBody>
      </p:sp>
      <p:pic>
        <p:nvPicPr>
          <p:cNvPr id="120" name="Immagine 119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42493F10-35F4-FB69-616F-4C939F8B3B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156" y="3445197"/>
            <a:ext cx="434956" cy="434956"/>
          </a:xfrm>
          <a:prstGeom prst="rect">
            <a:avLst/>
          </a:prstGeom>
        </p:spPr>
      </p:pic>
      <p:pic>
        <p:nvPicPr>
          <p:cNvPr id="122" name="Immagine 12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43D22E39-8794-BEF2-4DFD-0E1B596FD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481" y="3467756"/>
            <a:ext cx="455991" cy="455991"/>
          </a:xfrm>
          <a:prstGeom prst="rect">
            <a:avLst/>
          </a:prstGeom>
        </p:spPr>
      </p:pic>
      <p:pic>
        <p:nvPicPr>
          <p:cNvPr id="124" name="Immagine 12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1E1E59E-7AE5-900E-C21A-073E24AE6F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5537" y="3426686"/>
            <a:ext cx="497061" cy="497061"/>
          </a:xfrm>
          <a:prstGeom prst="rect">
            <a:avLst/>
          </a:prstGeom>
        </p:spPr>
      </p:pic>
      <p:pic>
        <p:nvPicPr>
          <p:cNvPr id="126" name="Immagine 12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7452412-9AC8-CD24-9043-258ADBD50D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3421" y="3420543"/>
            <a:ext cx="534632" cy="534632"/>
          </a:xfrm>
          <a:prstGeom prst="rect">
            <a:avLst/>
          </a:prstGeom>
        </p:spPr>
      </p:pic>
      <p:pic>
        <p:nvPicPr>
          <p:cNvPr id="128" name="Immagine 127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328B4DD-CAC8-B67B-2360-49D8D95A810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81944" y="3445197"/>
            <a:ext cx="434956" cy="434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7678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79C60ED7-11F7-478C-AC8E-0865FABDA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!!Rectangle">
            <a:extLst>
              <a:ext uri="{FF2B5EF4-FFF2-40B4-BE49-F238E27FC236}">
                <a16:creationId xmlns:a16="http://schemas.microsoft.com/office/drawing/2014/main" id="{D472C551-D440-40DF-9260-BDB9AC4096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189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pic>
        <p:nvPicPr>
          <p:cNvPr id="5" name="Picture 4" descr="Steel gears">
            <a:extLst>
              <a:ext uri="{FF2B5EF4-FFF2-40B4-BE49-F238E27FC236}">
                <a16:creationId xmlns:a16="http://schemas.microsoft.com/office/drawing/2014/main" id="{4F449012-7456-6DCE-07E6-FE514197498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alphaModFix amt="35000"/>
          </a:blip>
          <a:srcRect b="15730"/>
          <a:stretch/>
        </p:blipFill>
        <p:spPr>
          <a:xfrm>
            <a:off x="-8858" y="-8313"/>
            <a:ext cx="12191980" cy="685800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3170D9BC-4A97-5F0B-D135-2DF397D9C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01457" y="2381432"/>
            <a:ext cx="8133350" cy="36700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100" b="1" i="0" kern="1200" cap="all" baseline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Requirement Engineering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8453437" cy="0"/>
          </a:xfrm>
          <a:prstGeom prst="line">
            <a:avLst/>
          </a:prstGeom>
          <a:ln w="25400" cap="sq">
            <a:solidFill>
              <a:srgbClr val="FFFFFF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raphic 22">
            <a:extLst>
              <a:ext uri="{FF2B5EF4-FFF2-40B4-BE49-F238E27FC236}">
                <a16:creationId xmlns:a16="http://schemas.microsoft.com/office/drawing/2014/main" id="{508BEF50-7B1E-49A4-BC19-5F4F1D755E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174340" y="1225788"/>
            <a:ext cx="151536" cy="151536"/>
          </a:xfrm>
          <a:custGeom>
            <a:avLst/>
            <a:gdLst>
              <a:gd name="connsiteX0" fmla="*/ 141251 w 151536"/>
              <a:gd name="connsiteY0" fmla="*/ 65483 h 151536"/>
              <a:gd name="connsiteX1" fmla="*/ 86053 w 151536"/>
              <a:gd name="connsiteY1" fmla="*/ 65483 h 151536"/>
              <a:gd name="connsiteX2" fmla="*/ 86053 w 151536"/>
              <a:gd name="connsiteY2" fmla="*/ 10285 h 151536"/>
              <a:gd name="connsiteX3" fmla="*/ 75768 w 151536"/>
              <a:gd name="connsiteY3" fmla="*/ 0 h 151536"/>
              <a:gd name="connsiteX4" fmla="*/ 65483 w 151536"/>
              <a:gd name="connsiteY4" fmla="*/ 10285 h 151536"/>
              <a:gd name="connsiteX5" fmla="*/ 65483 w 151536"/>
              <a:gd name="connsiteY5" fmla="*/ 65483 h 151536"/>
              <a:gd name="connsiteX6" fmla="*/ 10285 w 151536"/>
              <a:gd name="connsiteY6" fmla="*/ 65483 h 151536"/>
              <a:gd name="connsiteX7" fmla="*/ 0 w 151536"/>
              <a:gd name="connsiteY7" fmla="*/ 75768 h 151536"/>
              <a:gd name="connsiteX8" fmla="*/ 10285 w 151536"/>
              <a:gd name="connsiteY8" fmla="*/ 86053 h 151536"/>
              <a:gd name="connsiteX9" fmla="*/ 65483 w 151536"/>
              <a:gd name="connsiteY9" fmla="*/ 86053 h 151536"/>
              <a:gd name="connsiteX10" fmla="*/ 65483 w 151536"/>
              <a:gd name="connsiteY10" fmla="*/ 141251 h 151536"/>
              <a:gd name="connsiteX11" fmla="*/ 75768 w 151536"/>
              <a:gd name="connsiteY11" fmla="*/ 151536 h 151536"/>
              <a:gd name="connsiteX12" fmla="*/ 86053 w 151536"/>
              <a:gd name="connsiteY12" fmla="*/ 141251 h 151536"/>
              <a:gd name="connsiteX13" fmla="*/ 86053 w 151536"/>
              <a:gd name="connsiteY13" fmla="*/ 86053 h 151536"/>
              <a:gd name="connsiteX14" fmla="*/ 141251 w 151536"/>
              <a:gd name="connsiteY14" fmla="*/ 86053 h 151536"/>
              <a:gd name="connsiteX15" fmla="*/ 151536 w 151536"/>
              <a:gd name="connsiteY15" fmla="*/ 75768 h 151536"/>
              <a:gd name="connsiteX16" fmla="*/ 141251 w 151536"/>
              <a:gd name="connsiteY16" fmla="*/ 65483 h 1515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51536" h="151536">
                <a:moveTo>
                  <a:pt x="141251" y="65483"/>
                </a:moveTo>
                <a:lnTo>
                  <a:pt x="86053" y="65483"/>
                </a:lnTo>
                <a:lnTo>
                  <a:pt x="86053" y="10285"/>
                </a:lnTo>
                <a:cubicBezTo>
                  <a:pt x="86053" y="4605"/>
                  <a:pt x="81448" y="0"/>
                  <a:pt x="75768" y="0"/>
                </a:cubicBezTo>
                <a:cubicBezTo>
                  <a:pt x="70088" y="0"/>
                  <a:pt x="65483" y="4605"/>
                  <a:pt x="65483" y="10285"/>
                </a:cubicBezTo>
                <a:lnTo>
                  <a:pt x="65483" y="65483"/>
                </a:lnTo>
                <a:lnTo>
                  <a:pt x="10285" y="65483"/>
                </a:lnTo>
                <a:cubicBezTo>
                  <a:pt x="4605" y="65483"/>
                  <a:pt x="0" y="70088"/>
                  <a:pt x="0" y="75768"/>
                </a:cubicBezTo>
                <a:cubicBezTo>
                  <a:pt x="0" y="81448"/>
                  <a:pt x="4605" y="86053"/>
                  <a:pt x="10285" y="86053"/>
                </a:cubicBezTo>
                <a:lnTo>
                  <a:pt x="65483" y="86053"/>
                </a:lnTo>
                <a:lnTo>
                  <a:pt x="65483" y="141251"/>
                </a:lnTo>
                <a:cubicBezTo>
                  <a:pt x="65483" y="146931"/>
                  <a:pt x="70088" y="151536"/>
                  <a:pt x="75768" y="151536"/>
                </a:cubicBezTo>
                <a:cubicBezTo>
                  <a:pt x="81448" y="151536"/>
                  <a:pt x="86053" y="146931"/>
                  <a:pt x="86053" y="141251"/>
                </a:cubicBezTo>
                <a:lnTo>
                  <a:pt x="86053" y="86053"/>
                </a:lnTo>
                <a:lnTo>
                  <a:pt x="141251" y="86053"/>
                </a:lnTo>
                <a:cubicBezTo>
                  <a:pt x="146931" y="86053"/>
                  <a:pt x="151536" y="81448"/>
                  <a:pt x="151536" y="75768"/>
                </a:cubicBezTo>
                <a:cubicBezTo>
                  <a:pt x="151536" y="70088"/>
                  <a:pt x="146931" y="65483"/>
                  <a:pt x="141251" y="65483"/>
                </a:cubicBezTo>
                <a:close/>
              </a:path>
            </a:pathLst>
          </a:custGeom>
          <a:solidFill>
            <a:srgbClr val="FFFFFF"/>
          </a:solidFill>
          <a:ln w="64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19" name="Graphic 23">
            <a:extLst>
              <a:ext uri="{FF2B5EF4-FFF2-40B4-BE49-F238E27FC236}">
                <a16:creationId xmlns:a16="http://schemas.microsoft.com/office/drawing/2014/main" id="{3FBAD350-5664-4811-A208-657FB882D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534855" y="1685867"/>
            <a:ext cx="108625" cy="108625"/>
          </a:xfrm>
          <a:custGeom>
            <a:avLst/>
            <a:gdLst>
              <a:gd name="connsiteX0" fmla="*/ 54313 w 108625"/>
              <a:gd name="connsiteY0" fmla="*/ 16053 h 108625"/>
              <a:gd name="connsiteX1" fmla="*/ 92572 w 108625"/>
              <a:gd name="connsiteY1" fmla="*/ 54313 h 108625"/>
              <a:gd name="connsiteX2" fmla="*/ 54313 w 108625"/>
              <a:gd name="connsiteY2" fmla="*/ 92572 h 108625"/>
              <a:gd name="connsiteX3" fmla="*/ 16053 w 108625"/>
              <a:gd name="connsiteY3" fmla="*/ 54313 h 108625"/>
              <a:gd name="connsiteX4" fmla="*/ 54313 w 108625"/>
              <a:gd name="connsiteY4" fmla="*/ 16053 h 108625"/>
              <a:gd name="connsiteX5" fmla="*/ 54313 w 108625"/>
              <a:gd name="connsiteY5" fmla="*/ 0 h 108625"/>
              <a:gd name="connsiteX6" fmla="*/ 0 w 108625"/>
              <a:gd name="connsiteY6" fmla="*/ 54313 h 108625"/>
              <a:gd name="connsiteX7" fmla="*/ 54313 w 108625"/>
              <a:gd name="connsiteY7" fmla="*/ 108625 h 108625"/>
              <a:gd name="connsiteX8" fmla="*/ 108625 w 108625"/>
              <a:gd name="connsiteY8" fmla="*/ 54313 h 108625"/>
              <a:gd name="connsiteX9" fmla="*/ 54313 w 108625"/>
              <a:gd name="connsiteY9" fmla="*/ 0 h 108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8625" h="108625">
                <a:moveTo>
                  <a:pt x="54313" y="16053"/>
                </a:moveTo>
                <a:cubicBezTo>
                  <a:pt x="75442" y="16053"/>
                  <a:pt x="92572" y="33182"/>
                  <a:pt x="92572" y="54313"/>
                </a:cubicBezTo>
                <a:cubicBezTo>
                  <a:pt x="92572" y="75442"/>
                  <a:pt x="75442" y="92572"/>
                  <a:pt x="54313" y="92572"/>
                </a:cubicBezTo>
                <a:cubicBezTo>
                  <a:pt x="33182" y="92572"/>
                  <a:pt x="16053" y="75442"/>
                  <a:pt x="16053" y="54313"/>
                </a:cubicBezTo>
                <a:cubicBezTo>
                  <a:pt x="16074" y="33191"/>
                  <a:pt x="33191" y="16074"/>
                  <a:pt x="54313" y="16053"/>
                </a:cubicBezTo>
                <a:moveTo>
                  <a:pt x="54313" y="0"/>
                </a:moveTo>
                <a:cubicBezTo>
                  <a:pt x="24317" y="0"/>
                  <a:pt x="0" y="24317"/>
                  <a:pt x="0" y="54313"/>
                </a:cubicBezTo>
                <a:cubicBezTo>
                  <a:pt x="0" y="84309"/>
                  <a:pt x="24317" y="108625"/>
                  <a:pt x="54313" y="108625"/>
                </a:cubicBezTo>
                <a:cubicBezTo>
                  <a:pt x="84309" y="108625"/>
                  <a:pt x="108625" y="84309"/>
                  <a:pt x="108625" y="54313"/>
                </a:cubicBezTo>
                <a:cubicBezTo>
                  <a:pt x="108625" y="24317"/>
                  <a:pt x="84309" y="0"/>
                  <a:pt x="54313" y="0"/>
                </a:cubicBezTo>
                <a:close/>
              </a:path>
            </a:pathLst>
          </a:custGeom>
          <a:solidFill>
            <a:srgbClr val="FFFFFF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  <p:sp>
        <p:nvSpPr>
          <p:cNvPr id="21" name="Graphic 21">
            <a:extLst>
              <a:ext uri="{FF2B5EF4-FFF2-40B4-BE49-F238E27FC236}">
                <a16:creationId xmlns:a16="http://schemas.microsoft.com/office/drawing/2014/main" id="{C39ADB8F-D187-49D7-BDCF-C1B6DC7270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87962" y="2175690"/>
            <a:ext cx="95759" cy="95759"/>
          </a:xfrm>
          <a:custGeom>
            <a:avLst/>
            <a:gdLst>
              <a:gd name="connsiteX0" fmla="*/ 95759 w 95759"/>
              <a:gd name="connsiteY0" fmla="*/ 47880 h 95759"/>
              <a:gd name="connsiteX1" fmla="*/ 47880 w 95759"/>
              <a:gd name="connsiteY1" fmla="*/ 95759 h 95759"/>
              <a:gd name="connsiteX2" fmla="*/ 0 w 95759"/>
              <a:gd name="connsiteY2" fmla="*/ 47880 h 95759"/>
              <a:gd name="connsiteX3" fmla="*/ 47880 w 95759"/>
              <a:gd name="connsiteY3" fmla="*/ 0 h 95759"/>
              <a:gd name="connsiteX4" fmla="*/ 95759 w 95759"/>
              <a:gd name="connsiteY4" fmla="*/ 47880 h 95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5759" h="95759">
                <a:moveTo>
                  <a:pt x="95759" y="47880"/>
                </a:moveTo>
                <a:cubicBezTo>
                  <a:pt x="95759" y="74323"/>
                  <a:pt x="74323" y="95759"/>
                  <a:pt x="47880" y="95759"/>
                </a:cubicBezTo>
                <a:cubicBezTo>
                  <a:pt x="21436" y="95759"/>
                  <a:pt x="0" y="74323"/>
                  <a:pt x="0" y="47880"/>
                </a:cubicBezTo>
                <a:cubicBezTo>
                  <a:pt x="0" y="21436"/>
                  <a:pt x="21436" y="0"/>
                  <a:pt x="47880" y="0"/>
                </a:cubicBezTo>
                <a:cubicBezTo>
                  <a:pt x="74323" y="0"/>
                  <a:pt x="95759" y="21436"/>
                  <a:pt x="95759" y="47880"/>
                </a:cubicBezTo>
                <a:close/>
              </a:path>
            </a:pathLst>
          </a:custGeom>
          <a:solidFill>
            <a:srgbClr val="FFFFFF"/>
          </a:solidFill>
          <a:ln w="469" cap="flat">
            <a:noFill/>
            <a:prstDash val="solid"/>
            <a:miter/>
          </a:ln>
        </p:spPr>
        <p:txBody>
          <a:bodyPr rtlCol="0" anchor="ctr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Univers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169480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Rectangle 84">
            <a:extLst>
              <a:ext uri="{FF2B5EF4-FFF2-40B4-BE49-F238E27FC236}">
                <a16:creationId xmlns:a16="http://schemas.microsoft.com/office/drawing/2014/main" id="{158B3569-73B2-4D05-8E95-886A6EE17F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diagramma, linea, testo, Piano&#10;&#10;Descrizione generata automaticamente">
            <a:extLst>
              <a:ext uri="{FF2B5EF4-FFF2-40B4-BE49-F238E27FC236}">
                <a16:creationId xmlns:a16="http://schemas.microsoft.com/office/drawing/2014/main" id="{9FED3C96-393C-FB46-327B-45AB7C79F2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316"/>
          <a:stretch/>
        </p:blipFill>
        <p:spPr>
          <a:xfrm>
            <a:off x="-2" y="10"/>
            <a:ext cx="12192002" cy="6857990"/>
          </a:xfrm>
          <a:prstGeom prst="rect">
            <a:avLst/>
          </a:prstGeom>
        </p:spPr>
      </p:pic>
      <p:sp>
        <p:nvSpPr>
          <p:cNvPr id="87" name="Rectangle 86">
            <a:extLst>
              <a:ext uri="{FF2B5EF4-FFF2-40B4-BE49-F238E27FC236}">
                <a16:creationId xmlns:a16="http://schemas.microsoft.com/office/drawing/2014/main" id="{2D92A843-3FA1-4DFF-99F6-47FA457D7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014761" cy="6858000"/>
          </a:xfrm>
          <a:prstGeom prst="rect">
            <a:avLst/>
          </a:prstGeom>
          <a:gradFill flip="none" rotWithShape="1">
            <a:gsLst>
              <a:gs pos="100000">
                <a:schemeClr val="accent4">
                  <a:alpha val="60000"/>
                </a:schemeClr>
              </a:gs>
              <a:gs pos="0">
                <a:schemeClr val="accent2">
                  <a:alpha val="60000"/>
                </a:schemeClr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1064AC0-D255-F3C0-4B03-5B001A0E04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6407" y="57474"/>
            <a:ext cx="4598355" cy="1160891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ctr"/>
            <a:r>
              <a:rPr lang="en-US" sz="4400" b="1" i="0" kern="1200" cap="all" baseline="0" err="1">
                <a:latin typeface="+mj-lt"/>
                <a:ea typeface="+mj-ea"/>
                <a:cs typeface="+mj-cs"/>
              </a:rPr>
              <a:t>Diagrammi</a:t>
            </a:r>
            <a:r>
              <a:rPr lang="en-US" sz="4400" b="1" i="0" kern="1200" cap="all" baseline="0">
                <a:latin typeface="+mj-lt"/>
                <a:ea typeface="+mj-ea"/>
                <a:cs typeface="+mj-cs"/>
              </a:rPr>
              <a:t> </a:t>
            </a:r>
            <a:r>
              <a:rPr lang="en-US" sz="4400" b="1" i="0" kern="1200" cap="all" baseline="0" err="1">
                <a:latin typeface="+mj-lt"/>
                <a:ea typeface="+mj-ea"/>
                <a:cs typeface="+mj-cs"/>
              </a:rPr>
              <a:t>i</a:t>
            </a:r>
            <a:r>
              <a:rPr lang="en-US" sz="4400" b="1" i="0" kern="1200" cap="all" baseline="0">
                <a:latin typeface="+mj-lt"/>
                <a:ea typeface="+mj-ea"/>
                <a:cs typeface="+mj-cs"/>
              </a:rPr>
              <a:t>*</a:t>
            </a:r>
          </a:p>
        </p:txBody>
      </p:sp>
      <p:sp>
        <p:nvSpPr>
          <p:cNvPr id="50" name="Content Placeholder 49">
            <a:extLst>
              <a:ext uri="{FF2B5EF4-FFF2-40B4-BE49-F238E27FC236}">
                <a16:creationId xmlns:a16="http://schemas.microsoft.com/office/drawing/2014/main" id="{1B09F3BC-B98E-F757-50B9-91FCF8422C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664" y="6520089"/>
            <a:ext cx="5014761" cy="402264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r">
              <a:buNone/>
            </a:pPr>
            <a:r>
              <a:rPr lang="en-US" sz="1800" b="1" i="0" kern="1200" cap="all" baseline="0">
                <a:latin typeface="+mn-lt"/>
                <a:ea typeface="+mn-ea"/>
                <a:cs typeface="+mn-cs"/>
              </a:rPr>
              <a:t>Requirement Engineering</a:t>
            </a:r>
            <a:endParaRPr lang="en-US" sz="1800" kern="1200">
              <a:latin typeface="+mn-lt"/>
              <a:ea typeface="+mn-ea"/>
              <a:cs typeface="+mn-cs"/>
            </a:endParaRPr>
          </a:p>
        </p:txBody>
      </p:sp>
      <p:sp>
        <p:nvSpPr>
          <p:cNvPr id="89" name="Graphic 17">
            <a:extLst>
              <a:ext uri="{FF2B5EF4-FFF2-40B4-BE49-F238E27FC236}">
                <a16:creationId xmlns:a16="http://schemas.microsoft.com/office/drawing/2014/main" id="{B71758F4-3F46-45DA-8AC5-4E508DA080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57736" y="815001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bg1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91" name="Graphic 15">
            <a:extLst>
              <a:ext uri="{FF2B5EF4-FFF2-40B4-BE49-F238E27FC236}">
                <a16:creationId xmlns:a16="http://schemas.microsoft.com/office/drawing/2014/main" id="{8550FED7-7C32-42BB-98DB-30272A6331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16516" y="104429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bg1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cxnSp>
        <p:nvCxnSpPr>
          <p:cNvPr id="93" name="Straight Connector 92">
            <a:extLst>
              <a:ext uri="{FF2B5EF4-FFF2-40B4-BE49-F238E27FC236}">
                <a16:creationId xmlns:a16="http://schemas.microsoft.com/office/drawing/2014/main" id="{56020367-4FD5-4596-8E10-C5F095CD8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38200" y="6274341"/>
            <a:ext cx="11353800" cy="0"/>
          </a:xfrm>
          <a:prstGeom prst="line">
            <a:avLst/>
          </a:prstGeom>
          <a:ln w="25400" cap="sq">
            <a:solidFill>
              <a:schemeClr val="bg1"/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898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8D1AA55E-40D5-461B-A5A8-4AE8AAB71B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374846D0-2DCB-DDA8-8F1E-DDF37C2BB7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8" y="-317463"/>
            <a:ext cx="10550025" cy="1182927"/>
          </a:xfrm>
        </p:spPr>
        <p:txBody>
          <a:bodyPr anchor="b">
            <a:normAutofit/>
          </a:bodyPr>
          <a:lstStyle/>
          <a:p>
            <a:r>
              <a:rPr lang="it-IT" sz="4400"/>
              <a:t>Preliminary Risk </a:t>
            </a:r>
            <a:r>
              <a:rPr lang="it-IT" sz="4400" err="1"/>
              <a:t>Assassment</a:t>
            </a:r>
            <a:r>
              <a:rPr lang="it-IT" sz="4400"/>
              <a:t>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7EB498BD-8089-4626-91EA-4978EBEF53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878" y="806470"/>
            <a:ext cx="7903723" cy="0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08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403764" y="2325422"/>
            <a:ext cx="139039" cy="139039"/>
          </a:xfrm>
          <a:custGeom>
            <a:avLst/>
            <a:gdLst>
              <a:gd name="connsiteX0" fmla="*/ 129602 w 139039"/>
              <a:gd name="connsiteY0" fmla="*/ 60082 h 139039"/>
              <a:gd name="connsiteX1" fmla="*/ 78957 w 139039"/>
              <a:gd name="connsiteY1" fmla="*/ 60082 h 139039"/>
              <a:gd name="connsiteX2" fmla="*/ 78957 w 139039"/>
              <a:gd name="connsiteY2" fmla="*/ 9437 h 139039"/>
              <a:gd name="connsiteX3" fmla="*/ 69520 w 139039"/>
              <a:gd name="connsiteY3" fmla="*/ 0 h 139039"/>
              <a:gd name="connsiteX4" fmla="*/ 60082 w 139039"/>
              <a:gd name="connsiteY4" fmla="*/ 9437 h 139039"/>
              <a:gd name="connsiteX5" fmla="*/ 60082 w 139039"/>
              <a:gd name="connsiteY5" fmla="*/ 60082 h 139039"/>
              <a:gd name="connsiteX6" fmla="*/ 9437 w 139039"/>
              <a:gd name="connsiteY6" fmla="*/ 60082 h 139039"/>
              <a:gd name="connsiteX7" fmla="*/ 0 w 139039"/>
              <a:gd name="connsiteY7" fmla="*/ 69520 h 139039"/>
              <a:gd name="connsiteX8" fmla="*/ 9437 w 139039"/>
              <a:gd name="connsiteY8" fmla="*/ 78957 h 139039"/>
              <a:gd name="connsiteX9" fmla="*/ 60082 w 139039"/>
              <a:gd name="connsiteY9" fmla="*/ 78957 h 139039"/>
              <a:gd name="connsiteX10" fmla="*/ 60082 w 139039"/>
              <a:gd name="connsiteY10" fmla="*/ 129602 h 139039"/>
              <a:gd name="connsiteX11" fmla="*/ 69520 w 139039"/>
              <a:gd name="connsiteY11" fmla="*/ 139039 h 139039"/>
              <a:gd name="connsiteX12" fmla="*/ 78957 w 139039"/>
              <a:gd name="connsiteY12" fmla="*/ 129602 h 139039"/>
              <a:gd name="connsiteX13" fmla="*/ 78957 w 139039"/>
              <a:gd name="connsiteY13" fmla="*/ 78957 h 139039"/>
              <a:gd name="connsiteX14" fmla="*/ 129602 w 139039"/>
              <a:gd name="connsiteY14" fmla="*/ 78957 h 139039"/>
              <a:gd name="connsiteX15" fmla="*/ 139039 w 139039"/>
              <a:gd name="connsiteY15" fmla="*/ 69520 h 139039"/>
              <a:gd name="connsiteX16" fmla="*/ 129602 w 139039"/>
              <a:gd name="connsiteY16" fmla="*/ 60082 h 1390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39039" h="139039">
                <a:moveTo>
                  <a:pt x="129602" y="60082"/>
                </a:moveTo>
                <a:lnTo>
                  <a:pt x="78957" y="60082"/>
                </a:lnTo>
                <a:lnTo>
                  <a:pt x="78957" y="9437"/>
                </a:lnTo>
                <a:cubicBezTo>
                  <a:pt x="78957" y="4225"/>
                  <a:pt x="74731" y="0"/>
                  <a:pt x="69520" y="0"/>
                </a:cubicBezTo>
                <a:cubicBezTo>
                  <a:pt x="64308" y="0"/>
                  <a:pt x="60082" y="4225"/>
                  <a:pt x="60082" y="9437"/>
                </a:cubicBezTo>
                <a:lnTo>
                  <a:pt x="60082" y="60082"/>
                </a:lnTo>
                <a:lnTo>
                  <a:pt x="9437" y="60082"/>
                </a:lnTo>
                <a:cubicBezTo>
                  <a:pt x="4225" y="60082"/>
                  <a:pt x="0" y="64308"/>
                  <a:pt x="0" y="69520"/>
                </a:cubicBezTo>
                <a:cubicBezTo>
                  <a:pt x="0" y="74731"/>
                  <a:pt x="4225" y="78957"/>
                  <a:pt x="9437" y="78957"/>
                </a:cubicBezTo>
                <a:lnTo>
                  <a:pt x="60082" y="78957"/>
                </a:lnTo>
                <a:lnTo>
                  <a:pt x="60082" y="129602"/>
                </a:lnTo>
                <a:cubicBezTo>
                  <a:pt x="60082" y="134814"/>
                  <a:pt x="64308" y="139039"/>
                  <a:pt x="69520" y="139039"/>
                </a:cubicBezTo>
                <a:cubicBezTo>
                  <a:pt x="74731" y="139039"/>
                  <a:pt x="78957" y="134814"/>
                  <a:pt x="78957" y="129602"/>
                </a:cubicBezTo>
                <a:lnTo>
                  <a:pt x="78957" y="78957"/>
                </a:lnTo>
                <a:lnTo>
                  <a:pt x="129602" y="78957"/>
                </a:lnTo>
                <a:cubicBezTo>
                  <a:pt x="134814" y="78957"/>
                  <a:pt x="139039" y="74731"/>
                  <a:pt x="139039" y="69520"/>
                </a:cubicBezTo>
                <a:cubicBezTo>
                  <a:pt x="139039" y="64308"/>
                  <a:pt x="134814" y="60082"/>
                  <a:pt x="129602" y="60082"/>
                </a:cubicBezTo>
                <a:close/>
              </a:path>
            </a:pathLst>
          </a:custGeom>
          <a:solidFill>
            <a:schemeClr val="accent2"/>
          </a:solidFill>
          <a:ln w="60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EC1D75-C018-4A0C-1BCF-F3BA1A0971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34993" y="6446835"/>
            <a:ext cx="10757007" cy="590563"/>
          </a:xfrm>
        </p:spPr>
        <p:txBody>
          <a:bodyPr anchor="t">
            <a:normAutofit/>
          </a:bodyPr>
          <a:lstStyle/>
          <a:p>
            <a:pPr marL="0" indent="0" algn="r">
              <a:buNone/>
            </a:pPr>
            <a:r>
              <a:rPr lang="en-US" sz="1800" b="1" i="0" kern="1200" cap="all" baseline="0">
                <a:latin typeface="+mn-lt"/>
                <a:ea typeface="+mn-ea"/>
                <a:cs typeface="+mn-cs"/>
              </a:rPr>
              <a:t>Requirement Engineering</a:t>
            </a:r>
            <a:endParaRPr lang="en-US" sz="1800" kern="1200">
              <a:latin typeface="+mn-lt"/>
              <a:ea typeface="+mn-ea"/>
              <a:cs typeface="+mn-cs"/>
            </a:endParaRPr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762544" y="2554717"/>
            <a:ext cx="91138" cy="91138"/>
          </a:xfrm>
          <a:custGeom>
            <a:avLst/>
            <a:gdLst>
              <a:gd name="connsiteX0" fmla="*/ 91138 w 91138"/>
              <a:gd name="connsiteY0" fmla="*/ 45569 h 91138"/>
              <a:gd name="connsiteX1" fmla="*/ 45569 w 91138"/>
              <a:gd name="connsiteY1" fmla="*/ 91138 h 91138"/>
              <a:gd name="connsiteX2" fmla="*/ 0 w 91138"/>
              <a:gd name="connsiteY2" fmla="*/ 45569 h 91138"/>
              <a:gd name="connsiteX3" fmla="*/ 45569 w 91138"/>
              <a:gd name="connsiteY3" fmla="*/ 0 h 91138"/>
              <a:gd name="connsiteX4" fmla="*/ 91138 w 91138"/>
              <a:gd name="connsiteY4" fmla="*/ 45569 h 91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138" h="91138">
                <a:moveTo>
                  <a:pt x="91138" y="45569"/>
                </a:moveTo>
                <a:cubicBezTo>
                  <a:pt x="91138" y="70736"/>
                  <a:pt x="70736" y="91138"/>
                  <a:pt x="45569" y="91138"/>
                </a:cubicBezTo>
                <a:cubicBezTo>
                  <a:pt x="20402" y="91138"/>
                  <a:pt x="0" y="70736"/>
                  <a:pt x="0" y="45569"/>
                </a:cubicBezTo>
                <a:cubicBezTo>
                  <a:pt x="0" y="20402"/>
                  <a:pt x="20402" y="0"/>
                  <a:pt x="45569" y="0"/>
                </a:cubicBezTo>
                <a:cubicBezTo>
                  <a:pt x="70736" y="0"/>
                  <a:pt x="91138" y="20402"/>
                  <a:pt x="91138" y="45569"/>
                </a:cubicBezTo>
                <a:close/>
              </a:path>
            </a:pathLst>
          </a:custGeom>
          <a:solidFill>
            <a:schemeClr val="accent2"/>
          </a:solidFill>
          <a:ln w="422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88224" y="3069861"/>
            <a:ext cx="127714" cy="127714"/>
          </a:xfrm>
          <a:custGeom>
            <a:avLst/>
            <a:gdLst>
              <a:gd name="connsiteX0" fmla="*/ 63857 w 127714"/>
              <a:gd name="connsiteY0" fmla="*/ 18874 h 127714"/>
              <a:gd name="connsiteX1" fmla="*/ 108840 w 127714"/>
              <a:gd name="connsiteY1" fmla="*/ 63857 h 127714"/>
              <a:gd name="connsiteX2" fmla="*/ 63857 w 127714"/>
              <a:gd name="connsiteY2" fmla="*/ 108840 h 127714"/>
              <a:gd name="connsiteX3" fmla="*/ 18874 w 127714"/>
              <a:gd name="connsiteY3" fmla="*/ 63857 h 127714"/>
              <a:gd name="connsiteX4" fmla="*/ 63857 w 127714"/>
              <a:gd name="connsiteY4" fmla="*/ 18874 h 127714"/>
              <a:gd name="connsiteX5" fmla="*/ 63857 w 127714"/>
              <a:gd name="connsiteY5" fmla="*/ 0 h 127714"/>
              <a:gd name="connsiteX6" fmla="*/ 0 w 127714"/>
              <a:gd name="connsiteY6" fmla="*/ 63857 h 127714"/>
              <a:gd name="connsiteX7" fmla="*/ 63857 w 127714"/>
              <a:gd name="connsiteY7" fmla="*/ 127714 h 127714"/>
              <a:gd name="connsiteX8" fmla="*/ 127714 w 127714"/>
              <a:gd name="connsiteY8" fmla="*/ 63857 h 127714"/>
              <a:gd name="connsiteX9" fmla="*/ 63857 w 127714"/>
              <a:gd name="connsiteY9" fmla="*/ 0 h 127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7714" h="127714">
                <a:moveTo>
                  <a:pt x="63857" y="18874"/>
                </a:moveTo>
                <a:cubicBezTo>
                  <a:pt x="88700" y="18874"/>
                  <a:pt x="108840" y="39014"/>
                  <a:pt x="108840" y="63857"/>
                </a:cubicBezTo>
                <a:cubicBezTo>
                  <a:pt x="108840" y="88700"/>
                  <a:pt x="88700" y="108840"/>
                  <a:pt x="63857" y="108840"/>
                </a:cubicBezTo>
                <a:cubicBezTo>
                  <a:pt x="39014" y="108840"/>
                  <a:pt x="18874" y="88700"/>
                  <a:pt x="18874" y="63857"/>
                </a:cubicBezTo>
                <a:cubicBezTo>
                  <a:pt x="18898" y="39024"/>
                  <a:pt x="39024" y="18898"/>
                  <a:pt x="63857" y="18874"/>
                </a:cubicBezTo>
                <a:moveTo>
                  <a:pt x="63857" y="0"/>
                </a:moveTo>
                <a:cubicBezTo>
                  <a:pt x="28590" y="0"/>
                  <a:pt x="0" y="28590"/>
                  <a:pt x="0" y="63857"/>
                </a:cubicBezTo>
                <a:cubicBezTo>
                  <a:pt x="0" y="99124"/>
                  <a:pt x="28590" y="127714"/>
                  <a:pt x="63857" y="127714"/>
                </a:cubicBezTo>
                <a:cubicBezTo>
                  <a:pt x="99124" y="127714"/>
                  <a:pt x="127714" y="99124"/>
                  <a:pt x="127714" y="63857"/>
                </a:cubicBezTo>
                <a:cubicBezTo>
                  <a:pt x="127714" y="28590"/>
                  <a:pt x="99124" y="0"/>
                  <a:pt x="63857" y="0"/>
                </a:cubicBezTo>
                <a:close/>
              </a:path>
            </a:pathLst>
          </a:custGeom>
          <a:solidFill>
            <a:schemeClr val="accent2"/>
          </a:solidFill>
          <a:ln w="610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8881805-56F9-6864-3BEF-14C6483C80C4}"/>
              </a:ext>
            </a:extLst>
          </p:cNvPr>
          <p:cNvSpPr txBox="1"/>
          <p:nvPr/>
        </p:nvSpPr>
        <p:spPr>
          <a:xfrm>
            <a:off x="2480234" y="1799653"/>
            <a:ext cx="72315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3200"/>
              <a:t>Valutazione preliminare del rischio (4 fasi):</a:t>
            </a:r>
          </a:p>
        </p:txBody>
      </p:sp>
      <p:pic>
        <p:nvPicPr>
          <p:cNvPr id="5" name="Immagine 4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723072DE-78C6-7856-92BB-9693AE96E3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638" y="3244594"/>
            <a:ext cx="221469" cy="221469"/>
          </a:xfrm>
          <a:prstGeom prst="rect">
            <a:avLst/>
          </a:prstGeom>
        </p:spPr>
      </p:pic>
      <p:pic>
        <p:nvPicPr>
          <p:cNvPr id="6" name="Immagine 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154EDF30-D6F0-B7D7-0FEA-FEF47FB98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638" y="3756239"/>
            <a:ext cx="221469" cy="221469"/>
          </a:xfrm>
          <a:prstGeom prst="rect">
            <a:avLst/>
          </a:prstGeom>
        </p:spPr>
      </p:pic>
      <p:pic>
        <p:nvPicPr>
          <p:cNvPr id="7" name="Immagine 6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12E2A7E2-2D50-CC7B-55B9-D5C87CE6A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638" y="4182139"/>
            <a:ext cx="221469" cy="221469"/>
          </a:xfrm>
          <a:prstGeom prst="rect">
            <a:avLst/>
          </a:prstGeom>
        </p:spPr>
      </p:pic>
      <p:pic>
        <p:nvPicPr>
          <p:cNvPr id="9" name="Immagine 8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0709B417-0C73-CF00-FCD2-D0AB6FFD47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6638" y="4615540"/>
            <a:ext cx="221469" cy="221469"/>
          </a:xfrm>
          <a:prstGeom prst="rect">
            <a:avLst/>
          </a:prstGeom>
        </p:spPr>
      </p:pic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A61201A0-0DE2-CA47-5BB7-3825CC5464BF}"/>
              </a:ext>
            </a:extLst>
          </p:cNvPr>
          <p:cNvSpPr txBox="1"/>
          <p:nvPr/>
        </p:nvSpPr>
        <p:spPr>
          <a:xfrm>
            <a:off x="3112457" y="3137779"/>
            <a:ext cx="59670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/>
              <a:t>Risk </a:t>
            </a:r>
            <a:r>
              <a:rPr lang="it-IT" sz="2400" b="1" err="1"/>
              <a:t>Identification</a:t>
            </a:r>
            <a:r>
              <a:rPr lang="it-IT" sz="2400"/>
              <a:t>: identificazione dei rischi</a:t>
            </a:r>
          </a:p>
        </p:txBody>
      </p:sp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48549CFE-C31D-DFBA-900D-2D6ED71E60BC}"/>
              </a:ext>
            </a:extLst>
          </p:cNvPr>
          <p:cNvSpPr txBox="1"/>
          <p:nvPr/>
        </p:nvSpPr>
        <p:spPr>
          <a:xfrm>
            <a:off x="3112457" y="3599444"/>
            <a:ext cx="5526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/>
              <a:t>Risk Analysis</a:t>
            </a:r>
            <a:r>
              <a:rPr lang="it-IT" sz="2400"/>
              <a:t>: analisi dei rischi individuati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6BCAD62C-2FB7-AD48-885B-BBC0D98CA6C1}"/>
              </a:ext>
            </a:extLst>
          </p:cNvPr>
          <p:cNvSpPr txBox="1"/>
          <p:nvPr/>
        </p:nvSpPr>
        <p:spPr>
          <a:xfrm>
            <a:off x="3112457" y="4049714"/>
            <a:ext cx="66752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/>
              <a:t>Risk </a:t>
            </a:r>
            <a:r>
              <a:rPr lang="it-IT" sz="2400" b="1" err="1"/>
              <a:t>Decomposition</a:t>
            </a:r>
            <a:r>
              <a:rPr lang="it-IT" sz="2400"/>
              <a:t>: decomposizione del rischio</a:t>
            </a:r>
          </a:p>
        </p:txBody>
      </p: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92DBBC14-CBF0-957B-8003-89FA0BA818EA}"/>
              </a:ext>
            </a:extLst>
          </p:cNvPr>
          <p:cNvSpPr txBox="1"/>
          <p:nvPr/>
        </p:nvSpPr>
        <p:spPr>
          <a:xfrm>
            <a:off x="3112457" y="4466205"/>
            <a:ext cx="48994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b="1"/>
              <a:t>Risk </a:t>
            </a:r>
            <a:r>
              <a:rPr lang="it-IT" sz="2400" b="1" err="1"/>
              <a:t>Reduction</a:t>
            </a:r>
            <a:r>
              <a:rPr lang="it-IT" sz="2400"/>
              <a:t>: riduzione dei rischi</a:t>
            </a:r>
          </a:p>
        </p:txBody>
      </p:sp>
    </p:spTree>
    <p:extLst>
      <p:ext uri="{BB962C8B-B14F-4D97-AF65-F5344CB8AC3E}">
        <p14:creationId xmlns:p14="http://schemas.microsoft.com/office/powerpoint/2010/main" val="33511031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32F9B8-2E43-FAC4-60CF-CA7FCC24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661" y="381935"/>
            <a:ext cx="5271502" cy="5974414"/>
          </a:xfrm>
        </p:spPr>
        <p:txBody>
          <a:bodyPr anchor="ctr">
            <a:normAutofit/>
          </a:bodyPr>
          <a:lstStyle/>
          <a:p>
            <a:pPr algn="ctr"/>
            <a:r>
              <a:rPr lang="it-IT" sz="7200">
                <a:solidFill>
                  <a:schemeClr val="bg1"/>
                </a:solidFill>
              </a:rPr>
              <a:t>Risk </a:t>
            </a:r>
            <a:r>
              <a:rPr lang="it-IT" sz="7200" err="1">
                <a:solidFill>
                  <a:schemeClr val="bg1"/>
                </a:solidFill>
              </a:rPr>
              <a:t>identification</a:t>
            </a:r>
            <a:endParaRPr lang="it-IT" sz="7200">
              <a:solidFill>
                <a:schemeClr val="bg1"/>
              </a:solidFill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CA174B-EA3C-4055-34B5-E063F13A8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6257" y="949431"/>
            <a:ext cx="5490157" cy="1248083"/>
          </a:xfrm>
        </p:spPr>
        <p:txBody>
          <a:bodyPr anchor="ctr">
            <a:normAutofit/>
          </a:bodyPr>
          <a:lstStyle/>
          <a:p>
            <a:r>
              <a:rPr lang="it-IT" sz="2000"/>
              <a:t>I</a:t>
            </a:r>
            <a:r>
              <a:rPr lang="it-IT" sz="2000">
                <a:effectLst/>
              </a:rPr>
              <a:t>ndividuazione di tutte le potenziali </a:t>
            </a:r>
            <a:r>
              <a:rPr lang="it-IT" sz="2000" b="1">
                <a:solidFill>
                  <a:schemeClr val="tx2"/>
                </a:solidFill>
                <a:effectLst/>
              </a:rPr>
              <a:t>minacce</a:t>
            </a:r>
            <a:r>
              <a:rPr lang="it-IT" sz="2000">
                <a:solidFill>
                  <a:schemeClr val="tx2"/>
                </a:solidFill>
                <a:effectLst/>
              </a:rPr>
              <a:t> </a:t>
            </a:r>
            <a:r>
              <a:rPr lang="it-IT" sz="2000">
                <a:effectLst/>
              </a:rPr>
              <a:t>e </a:t>
            </a:r>
            <a:r>
              <a:rPr lang="it-IT" sz="2000" b="1">
                <a:solidFill>
                  <a:schemeClr val="tx2"/>
                </a:solidFill>
                <a:effectLst/>
              </a:rPr>
              <a:t>vulnerabilità</a:t>
            </a:r>
            <a:r>
              <a:rPr lang="it-IT" sz="2000">
                <a:effectLst/>
              </a:rPr>
              <a:t> che potrebbero incidere sul sistema</a:t>
            </a:r>
          </a:p>
          <a:p>
            <a:endParaRPr lang="it-IT" sz="18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3B2A728-B5E9-380A-450C-52A74F4C4870}"/>
              </a:ext>
            </a:extLst>
          </p:cNvPr>
          <p:cNvSpPr txBox="1"/>
          <p:nvPr/>
        </p:nvSpPr>
        <p:spPr>
          <a:xfrm>
            <a:off x="5963556" y="2886941"/>
            <a:ext cx="23176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chemeClr val="tx2"/>
                </a:solidFill>
              </a:rPr>
              <a:t>Asset </a:t>
            </a:r>
            <a:r>
              <a:rPr lang="it-IT" b="1" err="1">
                <a:solidFill>
                  <a:schemeClr val="tx2"/>
                </a:solidFill>
              </a:rPr>
              <a:t>Identification</a:t>
            </a:r>
            <a:endParaRPr lang="it-IT" b="1">
              <a:solidFill>
                <a:schemeClr val="tx2"/>
              </a:solidFill>
            </a:endParaRP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4F9FF2DE-6E02-872D-B487-ED063F0D5A52}"/>
              </a:ext>
            </a:extLst>
          </p:cNvPr>
          <p:cNvCxnSpPr/>
          <p:nvPr/>
        </p:nvCxnSpPr>
        <p:spPr>
          <a:xfrm>
            <a:off x="8281178" y="3074317"/>
            <a:ext cx="416859" cy="0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60A9CD5-4C2B-01F3-A7BB-3143A2A00F00}"/>
              </a:ext>
            </a:extLst>
          </p:cNvPr>
          <p:cNvSpPr txBox="1"/>
          <p:nvPr/>
        </p:nvSpPr>
        <p:spPr>
          <a:xfrm>
            <a:off x="8791335" y="2794608"/>
            <a:ext cx="274507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effectLst/>
              </a:rPr>
              <a:t>Creazione di una mappa completa degli asset e delle relative minacce,</a:t>
            </a:r>
          </a:p>
          <a:p>
            <a:r>
              <a:rPr lang="it-IT"/>
              <a:t>fondamentale</a:t>
            </a:r>
            <a:r>
              <a:rPr lang="it-IT">
                <a:effectLst/>
              </a:rPr>
              <a:t> per la valutazione e gestione dei rischi</a:t>
            </a:r>
            <a:r>
              <a:rPr lang="it-IT">
                <a:effectLst/>
                <a:latin typeface="Helvetica" pitchFamily="2" charset="0"/>
              </a:rPr>
              <a:t>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182943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2679492-7988-4050-9056-54244445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091B163-7D61-4891-ABCF-5C13D9C418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5779911" cy="6858000"/>
          </a:xfrm>
          <a:prstGeom prst="rect">
            <a:avLst/>
          </a:prstGeom>
          <a:gradFill flip="none" rotWithShape="1">
            <a:gsLst>
              <a:gs pos="100000">
                <a:schemeClr val="accent4"/>
              </a:gs>
              <a:gs pos="0">
                <a:schemeClr val="accent2"/>
              </a:gs>
            </a:gsLst>
            <a:lin ang="27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0732F9B8-2E43-FAC4-60CF-CA7FCC248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6502" y="-99118"/>
            <a:ext cx="5271502" cy="3143181"/>
          </a:xfrm>
        </p:spPr>
        <p:txBody>
          <a:bodyPr anchor="ctr">
            <a:normAutofit/>
          </a:bodyPr>
          <a:lstStyle/>
          <a:p>
            <a:pPr algn="ctr"/>
            <a:r>
              <a:rPr lang="it-IT" sz="7200">
                <a:solidFill>
                  <a:schemeClr val="bg1"/>
                </a:solidFill>
              </a:rPr>
              <a:t>Risk </a:t>
            </a:r>
            <a:r>
              <a:rPr lang="it-IT" sz="7200" err="1">
                <a:solidFill>
                  <a:schemeClr val="bg1"/>
                </a:solidFill>
              </a:rPr>
              <a:t>analysis</a:t>
            </a:r>
            <a:endParaRPr lang="it-IT" sz="7200">
              <a:solidFill>
                <a:schemeClr val="bg1"/>
              </a:solidFill>
            </a:endParaRPr>
          </a:p>
        </p:txBody>
      </p:sp>
      <p:sp>
        <p:nvSpPr>
          <p:cNvPr id="12" name="Graphic 11">
            <a:extLst>
              <a:ext uri="{FF2B5EF4-FFF2-40B4-BE49-F238E27FC236}">
                <a16:creationId xmlns:a16="http://schemas.microsoft.com/office/drawing/2014/main" id="{6CB927A4-E432-4310-9CD5-E89FF50631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3061" y="554152"/>
            <a:ext cx="171515" cy="171515"/>
          </a:xfrm>
          <a:custGeom>
            <a:avLst/>
            <a:gdLst>
              <a:gd name="connsiteX0" fmla="*/ 159874 w 171515"/>
              <a:gd name="connsiteY0" fmla="*/ 74116 h 171515"/>
              <a:gd name="connsiteX1" fmla="*/ 97399 w 171515"/>
              <a:gd name="connsiteY1" fmla="*/ 74116 h 171515"/>
              <a:gd name="connsiteX2" fmla="*/ 97399 w 171515"/>
              <a:gd name="connsiteY2" fmla="*/ 11641 h 171515"/>
              <a:gd name="connsiteX3" fmla="*/ 85758 w 171515"/>
              <a:gd name="connsiteY3" fmla="*/ 0 h 171515"/>
              <a:gd name="connsiteX4" fmla="*/ 74116 w 171515"/>
              <a:gd name="connsiteY4" fmla="*/ 11641 h 171515"/>
              <a:gd name="connsiteX5" fmla="*/ 74116 w 171515"/>
              <a:gd name="connsiteY5" fmla="*/ 74116 h 171515"/>
              <a:gd name="connsiteX6" fmla="*/ 11641 w 171515"/>
              <a:gd name="connsiteY6" fmla="*/ 74116 h 171515"/>
              <a:gd name="connsiteX7" fmla="*/ 0 w 171515"/>
              <a:gd name="connsiteY7" fmla="*/ 85758 h 171515"/>
              <a:gd name="connsiteX8" fmla="*/ 11641 w 171515"/>
              <a:gd name="connsiteY8" fmla="*/ 97399 h 171515"/>
              <a:gd name="connsiteX9" fmla="*/ 74116 w 171515"/>
              <a:gd name="connsiteY9" fmla="*/ 97399 h 171515"/>
              <a:gd name="connsiteX10" fmla="*/ 74116 w 171515"/>
              <a:gd name="connsiteY10" fmla="*/ 159874 h 171515"/>
              <a:gd name="connsiteX11" fmla="*/ 85758 w 171515"/>
              <a:gd name="connsiteY11" fmla="*/ 171515 h 171515"/>
              <a:gd name="connsiteX12" fmla="*/ 97399 w 171515"/>
              <a:gd name="connsiteY12" fmla="*/ 159874 h 171515"/>
              <a:gd name="connsiteX13" fmla="*/ 97399 w 171515"/>
              <a:gd name="connsiteY13" fmla="*/ 97399 h 171515"/>
              <a:gd name="connsiteX14" fmla="*/ 159874 w 171515"/>
              <a:gd name="connsiteY14" fmla="*/ 97399 h 171515"/>
              <a:gd name="connsiteX15" fmla="*/ 171515 w 171515"/>
              <a:gd name="connsiteY15" fmla="*/ 85758 h 171515"/>
              <a:gd name="connsiteX16" fmla="*/ 159874 w 171515"/>
              <a:gd name="connsiteY16" fmla="*/ 74116 h 1715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71515" h="171515">
                <a:moveTo>
                  <a:pt x="159874" y="74116"/>
                </a:moveTo>
                <a:lnTo>
                  <a:pt x="97399" y="74116"/>
                </a:lnTo>
                <a:lnTo>
                  <a:pt x="97399" y="11641"/>
                </a:lnTo>
                <a:cubicBezTo>
                  <a:pt x="97399" y="5212"/>
                  <a:pt x="92187" y="0"/>
                  <a:pt x="85758" y="0"/>
                </a:cubicBezTo>
                <a:cubicBezTo>
                  <a:pt x="79328" y="0"/>
                  <a:pt x="74116" y="5212"/>
                  <a:pt x="74116" y="11641"/>
                </a:cubicBezTo>
                <a:lnTo>
                  <a:pt x="74116" y="74116"/>
                </a:lnTo>
                <a:lnTo>
                  <a:pt x="11641" y="74116"/>
                </a:lnTo>
                <a:cubicBezTo>
                  <a:pt x="5212" y="74116"/>
                  <a:pt x="0" y="79328"/>
                  <a:pt x="0" y="85758"/>
                </a:cubicBezTo>
                <a:cubicBezTo>
                  <a:pt x="0" y="92187"/>
                  <a:pt x="5212" y="97399"/>
                  <a:pt x="11641" y="97399"/>
                </a:cubicBezTo>
                <a:lnTo>
                  <a:pt x="74116" y="97399"/>
                </a:lnTo>
                <a:lnTo>
                  <a:pt x="74116" y="159874"/>
                </a:lnTo>
                <a:cubicBezTo>
                  <a:pt x="74116" y="166303"/>
                  <a:pt x="79328" y="171515"/>
                  <a:pt x="85758" y="171515"/>
                </a:cubicBezTo>
                <a:cubicBezTo>
                  <a:pt x="92187" y="171515"/>
                  <a:pt x="97399" y="166303"/>
                  <a:pt x="97399" y="159874"/>
                </a:cubicBezTo>
                <a:lnTo>
                  <a:pt x="97399" y="97399"/>
                </a:lnTo>
                <a:lnTo>
                  <a:pt x="159874" y="97399"/>
                </a:lnTo>
                <a:cubicBezTo>
                  <a:pt x="166303" y="97399"/>
                  <a:pt x="171515" y="92187"/>
                  <a:pt x="171515" y="85758"/>
                </a:cubicBezTo>
                <a:cubicBezTo>
                  <a:pt x="171515" y="79328"/>
                  <a:pt x="166303" y="74116"/>
                  <a:pt x="159874" y="74116"/>
                </a:cubicBezTo>
                <a:close/>
              </a:path>
            </a:pathLst>
          </a:custGeom>
          <a:solidFill>
            <a:schemeClr val="bg1"/>
          </a:solidFill>
          <a:ln w="77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4" name="Graphic 10">
            <a:extLst>
              <a:ext uri="{FF2B5EF4-FFF2-40B4-BE49-F238E27FC236}">
                <a16:creationId xmlns:a16="http://schemas.microsoft.com/office/drawing/2014/main" id="{E3020543-B24B-4EC4-8FFC-8DD88EEA91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75643" y="837005"/>
            <a:ext cx="112426" cy="112426"/>
          </a:xfrm>
          <a:custGeom>
            <a:avLst/>
            <a:gdLst>
              <a:gd name="connsiteX0" fmla="*/ 112426 w 112426"/>
              <a:gd name="connsiteY0" fmla="*/ 56213 h 112426"/>
              <a:gd name="connsiteX1" fmla="*/ 56213 w 112426"/>
              <a:gd name="connsiteY1" fmla="*/ 112426 h 112426"/>
              <a:gd name="connsiteX2" fmla="*/ 0 w 112426"/>
              <a:gd name="connsiteY2" fmla="*/ 56213 h 112426"/>
              <a:gd name="connsiteX3" fmla="*/ 56213 w 112426"/>
              <a:gd name="connsiteY3" fmla="*/ 0 h 112426"/>
              <a:gd name="connsiteX4" fmla="*/ 112426 w 112426"/>
              <a:gd name="connsiteY4" fmla="*/ 56213 h 1124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2426" h="112426">
                <a:moveTo>
                  <a:pt x="112426" y="56213"/>
                </a:moveTo>
                <a:cubicBezTo>
                  <a:pt x="112426" y="87259"/>
                  <a:pt x="87259" y="112426"/>
                  <a:pt x="56213" y="112426"/>
                </a:cubicBezTo>
                <a:cubicBezTo>
                  <a:pt x="25167" y="112426"/>
                  <a:pt x="0" y="87259"/>
                  <a:pt x="0" y="56213"/>
                </a:cubicBezTo>
                <a:cubicBezTo>
                  <a:pt x="0" y="25167"/>
                  <a:pt x="25167" y="0"/>
                  <a:pt x="56213" y="0"/>
                </a:cubicBezTo>
                <a:cubicBezTo>
                  <a:pt x="87259" y="0"/>
                  <a:pt x="112426" y="25167"/>
                  <a:pt x="112426" y="56213"/>
                </a:cubicBezTo>
                <a:close/>
              </a:path>
            </a:pathLst>
          </a:custGeom>
          <a:solidFill>
            <a:schemeClr val="bg1"/>
          </a:solidFill>
          <a:ln w="516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6" name="Graphic 12">
            <a:extLst>
              <a:ext uri="{FF2B5EF4-FFF2-40B4-BE49-F238E27FC236}">
                <a16:creationId xmlns:a16="http://schemas.microsoft.com/office/drawing/2014/main" id="{1453BF6C-B012-48B7-B4E8-6D7AC7C27D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3892" y="1472473"/>
            <a:ext cx="157545" cy="157545"/>
          </a:xfrm>
          <a:custGeom>
            <a:avLst/>
            <a:gdLst>
              <a:gd name="connsiteX0" fmla="*/ 78773 w 157545"/>
              <a:gd name="connsiteY0" fmla="*/ 23283 h 157545"/>
              <a:gd name="connsiteX1" fmla="*/ 134262 w 157545"/>
              <a:gd name="connsiteY1" fmla="*/ 78773 h 157545"/>
              <a:gd name="connsiteX2" fmla="*/ 78773 w 157545"/>
              <a:gd name="connsiteY2" fmla="*/ 134262 h 157545"/>
              <a:gd name="connsiteX3" fmla="*/ 23283 w 157545"/>
              <a:gd name="connsiteY3" fmla="*/ 78773 h 157545"/>
              <a:gd name="connsiteX4" fmla="*/ 78773 w 157545"/>
              <a:gd name="connsiteY4" fmla="*/ 23283 h 157545"/>
              <a:gd name="connsiteX5" fmla="*/ 78773 w 157545"/>
              <a:gd name="connsiteY5" fmla="*/ 0 h 157545"/>
              <a:gd name="connsiteX6" fmla="*/ 0 w 157545"/>
              <a:gd name="connsiteY6" fmla="*/ 78773 h 157545"/>
              <a:gd name="connsiteX7" fmla="*/ 78773 w 157545"/>
              <a:gd name="connsiteY7" fmla="*/ 157545 h 157545"/>
              <a:gd name="connsiteX8" fmla="*/ 157545 w 157545"/>
              <a:gd name="connsiteY8" fmla="*/ 78773 h 157545"/>
              <a:gd name="connsiteX9" fmla="*/ 78773 w 157545"/>
              <a:gd name="connsiteY9" fmla="*/ 0 h 157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7545" h="157545">
                <a:moveTo>
                  <a:pt x="78773" y="23283"/>
                </a:moveTo>
                <a:cubicBezTo>
                  <a:pt x="109419" y="23283"/>
                  <a:pt x="134262" y="48126"/>
                  <a:pt x="134262" y="78773"/>
                </a:cubicBezTo>
                <a:cubicBezTo>
                  <a:pt x="134262" y="109419"/>
                  <a:pt x="109419" y="134262"/>
                  <a:pt x="78773" y="134262"/>
                </a:cubicBezTo>
                <a:cubicBezTo>
                  <a:pt x="48126" y="134262"/>
                  <a:pt x="23283" y="109419"/>
                  <a:pt x="23283" y="78773"/>
                </a:cubicBezTo>
                <a:cubicBezTo>
                  <a:pt x="23312" y="48139"/>
                  <a:pt x="48139" y="23312"/>
                  <a:pt x="78773" y="23283"/>
                </a:cubicBezTo>
                <a:moveTo>
                  <a:pt x="78773" y="0"/>
                </a:moveTo>
                <a:cubicBezTo>
                  <a:pt x="35268" y="0"/>
                  <a:pt x="0" y="35268"/>
                  <a:pt x="0" y="78773"/>
                </a:cubicBezTo>
                <a:cubicBezTo>
                  <a:pt x="0" y="122277"/>
                  <a:pt x="35268" y="157545"/>
                  <a:pt x="78773" y="157545"/>
                </a:cubicBezTo>
                <a:cubicBezTo>
                  <a:pt x="122277" y="157545"/>
                  <a:pt x="157545" y="122277"/>
                  <a:pt x="157545" y="78773"/>
                </a:cubicBezTo>
                <a:cubicBezTo>
                  <a:pt x="157545" y="35268"/>
                  <a:pt x="122277" y="0"/>
                  <a:pt x="78773" y="0"/>
                </a:cubicBezTo>
                <a:close/>
              </a:path>
            </a:pathLst>
          </a:custGeom>
          <a:solidFill>
            <a:schemeClr val="bg1"/>
          </a:solidFill>
          <a:ln w="751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9CA174B-EA3C-4055-34B5-E063F13A87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98572" y="1105828"/>
            <a:ext cx="5490157" cy="1248083"/>
          </a:xfrm>
        </p:spPr>
        <p:txBody>
          <a:bodyPr anchor="ctr">
            <a:normAutofit/>
          </a:bodyPr>
          <a:lstStyle/>
          <a:p>
            <a:r>
              <a:rPr lang="it-IT" sz="2000">
                <a:effectLst/>
              </a:rPr>
              <a:t>Valutazione e gestione potenziali </a:t>
            </a:r>
            <a:r>
              <a:rPr lang="it-IT" sz="2000" b="1">
                <a:solidFill>
                  <a:schemeClr val="tx2"/>
                </a:solidFill>
                <a:effectLst/>
              </a:rPr>
              <a:t>minacce</a:t>
            </a:r>
            <a:r>
              <a:rPr lang="it-IT" sz="2000">
                <a:effectLst/>
              </a:rPr>
              <a:t> e </a:t>
            </a:r>
            <a:r>
              <a:rPr lang="it-IT" sz="2000" b="1">
                <a:solidFill>
                  <a:schemeClr val="tx2"/>
                </a:solidFill>
                <a:effectLst/>
              </a:rPr>
              <a:t>opportunit</a:t>
            </a:r>
            <a:r>
              <a:rPr lang="it-IT" sz="2000" b="1">
                <a:solidFill>
                  <a:schemeClr val="tx2"/>
                </a:solidFill>
              </a:rPr>
              <a:t>à</a:t>
            </a:r>
            <a:r>
              <a:rPr lang="it-IT" sz="2000">
                <a:effectLst/>
              </a:rPr>
              <a:t>.</a:t>
            </a:r>
          </a:p>
          <a:p>
            <a:endParaRPr lang="it-IT" sz="1800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49DA8F6-BCC1-4447-B54C-57856834B9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586162" y="3610394"/>
            <a:ext cx="0" cy="3238728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54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3B2A728-B5E9-380A-450C-52A74F4C4870}"/>
              </a:ext>
            </a:extLst>
          </p:cNvPr>
          <p:cNvSpPr txBox="1"/>
          <p:nvPr/>
        </p:nvSpPr>
        <p:spPr>
          <a:xfrm>
            <a:off x="8789889" y="2632543"/>
            <a:ext cx="2841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chemeClr val="tx2"/>
                </a:solidFill>
                <a:effectLst/>
              </a:rPr>
              <a:t>Asset Value </a:t>
            </a:r>
            <a:r>
              <a:rPr lang="it-IT" b="1" err="1">
                <a:solidFill>
                  <a:schemeClr val="tx2"/>
                </a:solidFill>
                <a:effectLst/>
              </a:rPr>
              <a:t>Assessment</a:t>
            </a:r>
            <a:endParaRPr lang="it-IT" b="1">
              <a:solidFill>
                <a:schemeClr val="tx2"/>
              </a:solidFill>
              <a:effectLst/>
            </a:endParaRPr>
          </a:p>
        </p:txBody>
      </p:sp>
      <p:cxnSp>
        <p:nvCxnSpPr>
          <p:cNvPr id="6" name="Connettore 2 5">
            <a:extLst>
              <a:ext uri="{FF2B5EF4-FFF2-40B4-BE49-F238E27FC236}">
                <a16:creationId xmlns:a16="http://schemas.microsoft.com/office/drawing/2014/main" id="{4F9FF2DE-6E02-872D-B487-ED063F0D5A52}"/>
              </a:ext>
            </a:extLst>
          </p:cNvPr>
          <p:cNvCxnSpPr>
            <a:cxnSpLocks/>
          </p:cNvCxnSpPr>
          <p:nvPr/>
        </p:nvCxnSpPr>
        <p:spPr>
          <a:xfrm>
            <a:off x="9791026" y="3001875"/>
            <a:ext cx="0" cy="35468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060A9CD5-4C2B-01F3-A7BB-3143A2A00F00}"/>
              </a:ext>
            </a:extLst>
          </p:cNvPr>
          <p:cNvSpPr txBox="1"/>
          <p:nvPr/>
        </p:nvSpPr>
        <p:spPr>
          <a:xfrm>
            <a:off x="8838058" y="3456837"/>
            <a:ext cx="2745079" cy="1483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effectLst/>
              </a:rPr>
              <a:t>Analisi e quantificazione dell’importanza </a:t>
            </a:r>
            <a:r>
              <a:rPr lang="it-IT" b="1">
                <a:solidFill>
                  <a:schemeClr val="tx2"/>
                </a:solidFill>
                <a:effectLst/>
              </a:rPr>
              <a:t>patrimoniale</a:t>
            </a:r>
            <a:r>
              <a:rPr lang="it-IT">
                <a:effectLst/>
              </a:rPr>
              <a:t> di ogni asset.</a:t>
            </a:r>
            <a:endParaRPr lang="it-IT">
              <a:effectLst/>
              <a:latin typeface="Helvetica" pitchFamily="2" charset="0"/>
            </a:endParaRPr>
          </a:p>
          <a:p>
            <a:endParaRPr lang="it-IT"/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7F7B1150-5BC7-B46D-01F7-AD36EF537017}"/>
              </a:ext>
            </a:extLst>
          </p:cNvPr>
          <p:cNvSpPr txBox="1"/>
          <p:nvPr/>
        </p:nvSpPr>
        <p:spPr>
          <a:xfrm>
            <a:off x="8849597" y="4791886"/>
            <a:ext cx="2041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b="1">
                <a:solidFill>
                  <a:schemeClr val="tx2"/>
                </a:solidFill>
                <a:effectLst/>
              </a:rPr>
              <a:t>Policy </a:t>
            </a:r>
            <a:r>
              <a:rPr lang="it-IT" b="1" err="1">
                <a:solidFill>
                  <a:schemeClr val="tx2"/>
                </a:solidFill>
                <a:effectLst/>
              </a:rPr>
              <a:t>Objectives</a:t>
            </a:r>
            <a:endParaRPr lang="it-IT" b="1">
              <a:solidFill>
                <a:schemeClr val="tx2"/>
              </a:solidFill>
              <a:effectLst/>
            </a:endParaRPr>
          </a:p>
        </p:txBody>
      </p:sp>
      <p:cxnSp>
        <p:nvCxnSpPr>
          <p:cNvPr id="13" name="Connettore 2 12">
            <a:extLst>
              <a:ext uri="{FF2B5EF4-FFF2-40B4-BE49-F238E27FC236}">
                <a16:creationId xmlns:a16="http://schemas.microsoft.com/office/drawing/2014/main" id="{EBCA42E7-6665-D3EB-A191-CDBA6242C5DD}"/>
              </a:ext>
            </a:extLst>
          </p:cNvPr>
          <p:cNvCxnSpPr>
            <a:cxnSpLocks/>
          </p:cNvCxnSpPr>
          <p:nvPr/>
        </p:nvCxnSpPr>
        <p:spPr>
          <a:xfrm>
            <a:off x="9870261" y="5161218"/>
            <a:ext cx="0" cy="354682"/>
          </a:xfrm>
          <a:prstGeom prst="straightConnector1">
            <a:avLst/>
          </a:prstGeom>
          <a:ln w="1905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16248BF8-F144-4B3C-27F7-2144E45F4C8D}"/>
              </a:ext>
            </a:extLst>
          </p:cNvPr>
          <p:cNvSpPr txBox="1"/>
          <p:nvPr/>
        </p:nvSpPr>
        <p:spPr>
          <a:xfrm>
            <a:off x="8912783" y="5515900"/>
            <a:ext cx="27450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effectLst/>
              </a:rPr>
              <a:t>Guida strategica per lo sviluppo e l’attuazione delle politiche di progetto.</a:t>
            </a:r>
            <a:endParaRPr lang="it-IT">
              <a:effectLst/>
              <a:latin typeface="Helvetica" pitchFamily="2" charset="0"/>
            </a:endParaRPr>
          </a:p>
          <a:p>
            <a:endParaRPr lang="it-IT"/>
          </a:p>
        </p:txBody>
      </p:sp>
      <p:pic>
        <p:nvPicPr>
          <p:cNvPr id="19" name="Immagine 18" descr="Immagine che contiene testo, numero, Carattere, schermata&#10;&#10;Descrizione generata automaticamente">
            <a:extLst>
              <a:ext uri="{FF2B5EF4-FFF2-40B4-BE49-F238E27FC236}">
                <a16:creationId xmlns:a16="http://schemas.microsoft.com/office/drawing/2014/main" id="{C46E505D-1010-DEE4-4424-6EEE15149F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20556"/>
            <a:ext cx="8789889" cy="4127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284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1B787A8-0D67-4B7E-9B48-86BD906AB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15890" y="1114050"/>
            <a:ext cx="0" cy="5735637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2"/>
                </a:gs>
                <a:gs pos="100000">
                  <a:schemeClr val="accent4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 descr="Immagine che contiene testo, schermata, numero, Parallelo&#10;&#10;Descrizione generata automaticamente">
            <a:extLst>
              <a:ext uri="{FF2B5EF4-FFF2-40B4-BE49-F238E27FC236}">
                <a16:creationId xmlns:a16="http://schemas.microsoft.com/office/drawing/2014/main" id="{AB0EC0DF-1187-FAEC-6754-7CA60CAC6E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-1" b="24756"/>
          <a:stretch/>
        </p:blipFill>
        <p:spPr>
          <a:xfrm>
            <a:off x="20" y="-35197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A44CD100-6267-4E62-AA64-2182A3A6A1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>
                  <a:alpha val="30000"/>
                </a:schemeClr>
              </a:gs>
              <a:gs pos="33000">
                <a:schemeClr val="bg1">
                  <a:alpha val="2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3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BA7D51F-CD11-7C24-E1D7-B5F20CC7D8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79" y="236224"/>
            <a:ext cx="4023360" cy="28022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b="1" i="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Dual Stride</a:t>
            </a:r>
          </a:p>
        </p:txBody>
      </p:sp>
      <p:sp>
        <p:nvSpPr>
          <p:cNvPr id="3" name="CasellaDiTesto 2">
            <a:extLst>
              <a:ext uri="{FF2B5EF4-FFF2-40B4-BE49-F238E27FC236}">
                <a16:creationId xmlns:a16="http://schemas.microsoft.com/office/drawing/2014/main" id="{A953B310-8B59-B064-119B-4E238B903AC5}"/>
              </a:ext>
            </a:extLst>
          </p:cNvPr>
          <p:cNvSpPr txBox="1"/>
          <p:nvPr/>
        </p:nvSpPr>
        <p:spPr>
          <a:xfrm>
            <a:off x="0" y="81364"/>
            <a:ext cx="4023359" cy="1208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Risk analysis</a:t>
            </a:r>
          </a:p>
        </p:txBody>
      </p:sp>
      <p:sp>
        <p:nvSpPr>
          <p:cNvPr id="4" name="CasellaDiTesto 3">
            <a:extLst>
              <a:ext uri="{FF2B5EF4-FFF2-40B4-BE49-F238E27FC236}">
                <a16:creationId xmlns:a16="http://schemas.microsoft.com/office/drawing/2014/main" id="{776EA324-4BC3-AD0E-B34F-5E1D61DB7167}"/>
              </a:ext>
            </a:extLst>
          </p:cNvPr>
          <p:cNvSpPr txBox="1"/>
          <p:nvPr/>
        </p:nvSpPr>
        <p:spPr>
          <a:xfrm>
            <a:off x="335073" y="3046746"/>
            <a:ext cx="43091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>
                <a:effectLst/>
                <a:latin typeface="Helvetica" pitchFamily="2" charset="0"/>
              </a:rPr>
              <a:t>Modello utilizzato per </a:t>
            </a:r>
            <a:r>
              <a:rPr lang="it-IT" b="1">
                <a:effectLst/>
                <a:latin typeface="Helvetica" pitchFamily="2" charset="0"/>
              </a:rPr>
              <a:t>identificare</a:t>
            </a:r>
            <a:r>
              <a:rPr lang="it-IT">
                <a:effectLst/>
                <a:latin typeface="Helvetica" pitchFamily="2" charset="0"/>
              </a:rPr>
              <a:t> e </a:t>
            </a:r>
            <a:r>
              <a:rPr lang="it-IT" b="1">
                <a:effectLst/>
                <a:latin typeface="Helvetica" pitchFamily="2" charset="0"/>
              </a:rPr>
              <a:t>classificare</a:t>
            </a:r>
            <a:r>
              <a:rPr lang="it-IT">
                <a:effectLst/>
                <a:latin typeface="Helvetica" pitchFamily="2" charset="0"/>
              </a:rPr>
              <a:t> le </a:t>
            </a:r>
            <a:r>
              <a:rPr lang="it-IT" b="1">
                <a:effectLst/>
                <a:latin typeface="Helvetica" pitchFamily="2" charset="0"/>
              </a:rPr>
              <a:t>minacce</a:t>
            </a:r>
            <a:r>
              <a:rPr lang="it-IT">
                <a:effectLst/>
                <a:latin typeface="Helvetica" pitchFamily="2" charset="0"/>
              </a:rPr>
              <a:t> al</a:t>
            </a:r>
          </a:p>
          <a:p>
            <a:r>
              <a:rPr lang="it-IT">
                <a:effectLst/>
                <a:latin typeface="Helvetica" pitchFamily="2" charset="0"/>
              </a:rPr>
              <a:t>nostro sistema.</a:t>
            </a:r>
          </a:p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71809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GradientVTI">
  <a:themeElements>
    <a:clrScheme name="Office">
      <a:dk1>
        <a:srgbClr val="000000"/>
      </a:dk1>
      <a:lt1>
        <a:srgbClr val="FFFFFF"/>
      </a:lt1>
      <a:dk2>
        <a:srgbClr val="455F51"/>
      </a:dk2>
      <a:lt2>
        <a:srgbClr val="E3DED1"/>
      </a:lt2>
      <a:accent1>
        <a:srgbClr val="549E39"/>
      </a:accent1>
      <a:accent2>
        <a:srgbClr val="8AB833"/>
      </a:accent2>
      <a:accent3>
        <a:srgbClr val="C0CF3A"/>
      </a:accent3>
      <a:accent4>
        <a:srgbClr val="029676"/>
      </a:accent4>
      <a:accent5>
        <a:srgbClr val="4AB5C4"/>
      </a:accent5>
      <a:accent6>
        <a:srgbClr val="0989B1"/>
      </a:accent6>
      <a:hlink>
        <a:srgbClr val="6B9F25"/>
      </a:hlink>
      <a:folHlink>
        <a:srgbClr val="BA6906"/>
      </a:folHlink>
    </a:clrScheme>
    <a:fontScheme name="Univers">
      <a:majorFont>
        <a:latin typeface="Gill Sans Nova"/>
        <a:ea typeface=""/>
        <a:cs typeface=""/>
      </a:majorFont>
      <a:minorFont>
        <a:latin typeface="Gill Sans Nov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radientVTI" id="{605F9078-86F9-4258-A3E1-F8EFF02AE8CC}" vid="{4848699B-BB01-41E3-9EC4-3D97DFE5292B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C3777BB0730D4E9959DA1F39DE018A" ma:contentTypeVersion="7" ma:contentTypeDescription="Creare un nuovo documento." ma:contentTypeScope="" ma:versionID="5e05c1b191a5e68a750be84d8bb26b4b">
  <xsd:schema xmlns:xsd="http://www.w3.org/2001/XMLSchema" xmlns:xs="http://www.w3.org/2001/XMLSchema" xmlns:p="http://schemas.microsoft.com/office/2006/metadata/properties" xmlns:ns3="252f37a9-b46c-4b45-9f19-ec8914f8881e" xmlns:ns4="5ac422fb-cbdd-4273-bc6a-91a71bdf6426" targetNamespace="http://schemas.microsoft.com/office/2006/metadata/properties" ma:root="true" ma:fieldsID="4b9e2b5eb02f01443031b8f71dbdcb55" ns3:_="" ns4:_="">
    <xsd:import namespace="252f37a9-b46c-4b45-9f19-ec8914f8881e"/>
    <xsd:import namespace="5ac422fb-cbdd-4273-bc6a-91a71bdf642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SearchProperties" minOccurs="0"/>
                <xsd:element ref="ns4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2f37a9-b46c-4b45-9f19-ec8914f8881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422fb-cbdd-4273-bc6a-91a71bdf64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3EA79C3-AFDA-4DDA-88A1-6D562CC65F9C}">
  <ds:schemaRefs>
    <ds:schemaRef ds:uri="252f37a9-b46c-4b45-9f19-ec8914f8881e"/>
    <ds:schemaRef ds:uri="5ac422fb-cbdd-4273-bc6a-91a71bdf6426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34BE2898-84D2-4F55-9176-28BC3038DCDE}">
  <ds:schemaRefs>
    <ds:schemaRef ds:uri="252f37a9-b46c-4b45-9f19-ec8914f8881e"/>
    <ds:schemaRef ds:uri="5ac422fb-cbdd-4273-bc6a-91a71bdf6426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14E9D556-75BF-42E5-AD74-0255DD06C46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25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GradientVTI</vt:lpstr>
      <vt:lpstr>software basato su blockchain per la gestione dell’assistenza domiciliare</vt:lpstr>
      <vt:lpstr>OBIETTIVI</vt:lpstr>
      <vt:lpstr>FLUSSO DI PROGETTO</vt:lpstr>
      <vt:lpstr>Requirement Engineering</vt:lpstr>
      <vt:lpstr>Diagrammi i*</vt:lpstr>
      <vt:lpstr>Preliminary Risk Assassment </vt:lpstr>
      <vt:lpstr>Risk identification</vt:lpstr>
      <vt:lpstr>Risk analysis</vt:lpstr>
      <vt:lpstr>Dual Stride</vt:lpstr>
      <vt:lpstr>Risk decomposition</vt:lpstr>
      <vt:lpstr>Casi D’uso</vt:lpstr>
      <vt:lpstr>Attack Tree</vt:lpstr>
      <vt:lpstr>Risk  reduction</vt:lpstr>
      <vt:lpstr>Software Design</vt:lpstr>
      <vt:lpstr>Software Design</vt:lpstr>
      <vt:lpstr>DIAGRAMMA E-R</vt:lpstr>
      <vt:lpstr>Management planning</vt:lpstr>
      <vt:lpstr>METODOLOGIA AGILE</vt:lpstr>
      <vt:lpstr>Implementation</vt:lpstr>
      <vt:lpstr>Tecnologie utilizzate</vt:lpstr>
      <vt:lpstr>Implementation</vt:lpstr>
      <vt:lpstr>Interazione Utente - Software</vt:lpstr>
      <vt:lpstr>Software Testing</vt:lpstr>
      <vt:lpstr>Testing</vt:lpstr>
      <vt:lpstr>Grazie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software basato su blockchain per la gestione dell’assistenza domiciliare</dc:title>
  <dc:creator>FERRETTI LAURA</dc:creator>
  <cp:revision>1</cp:revision>
  <dcterms:created xsi:type="dcterms:W3CDTF">2024-05-02T08:21:08Z</dcterms:created>
  <dcterms:modified xsi:type="dcterms:W3CDTF">2024-05-05T14:06:56Z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0x01010067C3777BB0730D4E9959DA1F39DE018A</vt:lpwstr>
  </property>
</Properties>
</file>